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33E2A9-B0EA-4A95-9A70-0EFEA4A0F2DC}">
  <a:tblStyle styleId="{BD33E2A9-B0EA-4A95-9A70-0EFEA4A0F2D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98A3BD7-FEC6-44C1-A1E9-B11BD84B1F51}"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75ae6ad5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75ae6ad5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75ae6ad5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75ae6ad5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75ae6ad5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75ae6ad5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b64476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6b64476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6b6199920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6b6199920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75ae6ad5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75ae6ad5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75b0836eb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75b0836eb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75b0836eb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75b0836eb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75b0836eb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75b0836eb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75b0836eb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75b0836eb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75ae6ad5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75ae6ad5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6b59ddbb7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6b59ddbb7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6b59ddb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6b59ddb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6b59ddbb7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6b59ddbb7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b59ddbb7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6b59ddbb7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6b59ddbb7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6b59ddbb7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6b59ddbb7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6b59ddbb7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6b59ddbb7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6b59ddbb7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6b59ddbb7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6b59ddbb7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6b59ddbb7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6b59ddbb7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6b619992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6b619992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75ae6ad5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75ae6ad5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6b59ddbb7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6b59ddbb7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6b6199920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6b6199920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75ae6ad5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75ae6ad5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75ae6ad5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75ae6ad5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75ae6ad5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75ae6ad5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5b0836eb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75b0836eb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75b0836eb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75b0836eb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75ae6ad5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75ae6ad5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ocs.google.com/document/d/1-WlcsHWE7ylXDpVxJYRhcWqPhNhrdMm-eUYHPFd5Xgw/edi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334425"/>
            <a:ext cx="8520600" cy="117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latin typeface="Times New Roman"/>
                <a:ea typeface="Times New Roman"/>
                <a:cs typeface="Times New Roman"/>
                <a:sym typeface="Times New Roman"/>
              </a:rPr>
              <a:t>EVALUATION OF CENTRALLY SPONSORED SCHEME ON TEACHER EDUCATION IN STATES/UTs</a:t>
            </a:r>
            <a:endParaRPr sz="2400">
              <a:latin typeface="Times New Roman"/>
              <a:ea typeface="Times New Roman"/>
              <a:cs typeface="Times New Roman"/>
              <a:sym typeface="Times New Roman"/>
            </a:endParaRPr>
          </a:p>
        </p:txBody>
      </p:sp>
      <p:sp>
        <p:nvSpPr>
          <p:cNvPr id="55" name="Google Shape;55;p13"/>
          <p:cNvSpPr txBox="1"/>
          <p:nvPr>
            <p:ph idx="1" type="subTitle"/>
          </p:nvPr>
        </p:nvSpPr>
        <p:spPr>
          <a:xfrm>
            <a:off x="1230450" y="1580300"/>
            <a:ext cx="6779700" cy="343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latin typeface="Times New Roman"/>
                <a:ea typeface="Times New Roman"/>
                <a:cs typeface="Times New Roman"/>
                <a:sym typeface="Times New Roman"/>
              </a:rPr>
              <a:t>A Draft Report</a:t>
            </a:r>
            <a:endParaRPr sz="240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t/>
            </a:r>
            <a:endParaRPr sz="2400">
              <a:latin typeface="Times New Roman"/>
              <a:ea typeface="Times New Roman"/>
              <a:cs typeface="Times New Roman"/>
              <a:sym typeface="Times New Roman"/>
            </a:endParaRPr>
          </a:p>
          <a:p>
            <a:pPr indent="0" lvl="0" marL="0" rtl="0" algn="ctr">
              <a:spcBef>
                <a:spcPts val="0"/>
              </a:spcBef>
              <a:spcAft>
                <a:spcPts val="0"/>
              </a:spcAft>
              <a:buNone/>
            </a:pPr>
            <a:r>
              <a:t/>
            </a:r>
            <a:endParaRPr sz="2400">
              <a:latin typeface="Times New Roman"/>
              <a:ea typeface="Times New Roman"/>
              <a:cs typeface="Times New Roman"/>
              <a:sym typeface="Times New Roman"/>
            </a:endParaRPr>
          </a:p>
          <a:p>
            <a:pPr indent="0" lvl="0" marL="0" rtl="0" algn="ctr">
              <a:spcBef>
                <a:spcPts val="0"/>
              </a:spcBef>
              <a:spcAft>
                <a:spcPts val="0"/>
              </a:spcAft>
              <a:buNone/>
            </a:pPr>
            <a:r>
              <a:t/>
            </a:r>
            <a:endParaRPr sz="2400">
              <a:latin typeface="Times New Roman"/>
              <a:ea typeface="Times New Roman"/>
              <a:cs typeface="Times New Roman"/>
              <a:sym typeface="Times New Roman"/>
            </a:endParaRPr>
          </a:p>
          <a:p>
            <a:pPr indent="0" lvl="0" marL="0" rtl="0" algn="ctr">
              <a:spcBef>
                <a:spcPts val="0"/>
              </a:spcBef>
              <a:spcAft>
                <a:spcPts val="0"/>
              </a:spcAft>
              <a:buNone/>
            </a:pPr>
            <a:r>
              <a:t/>
            </a:r>
            <a:endParaRPr sz="2400">
              <a:latin typeface="Times New Roman"/>
              <a:ea typeface="Times New Roman"/>
              <a:cs typeface="Times New Roman"/>
              <a:sym typeface="Times New Roman"/>
            </a:endParaRPr>
          </a:p>
          <a:p>
            <a:pPr indent="0" lvl="0" marL="0" rtl="0" algn="ctr">
              <a:spcBef>
                <a:spcPts val="0"/>
              </a:spcBef>
              <a:spcAft>
                <a:spcPts val="0"/>
              </a:spcAft>
              <a:buNone/>
            </a:pPr>
            <a:r>
              <a:t/>
            </a:r>
            <a:endParaRPr sz="2400">
              <a:latin typeface="Times New Roman"/>
              <a:ea typeface="Times New Roman"/>
              <a:cs typeface="Times New Roman"/>
              <a:sym typeface="Times New Roman"/>
            </a:endParaRPr>
          </a:p>
          <a:p>
            <a:pPr indent="0" lvl="0" marL="0" rtl="0" algn="ctr">
              <a:spcBef>
                <a:spcPts val="0"/>
              </a:spcBef>
              <a:spcAft>
                <a:spcPts val="0"/>
              </a:spcAft>
              <a:buNone/>
            </a:pPr>
            <a:r>
              <a:rPr lang="en" sz="2400">
                <a:solidFill>
                  <a:srgbClr val="000000"/>
                </a:solidFill>
                <a:latin typeface="Times New Roman"/>
                <a:ea typeface="Times New Roman"/>
                <a:cs typeface="Times New Roman"/>
                <a:sym typeface="Times New Roman"/>
              </a:rPr>
              <a:t>TATA INSTITUTE OF SOCIAL SCIENCES Mumbai</a:t>
            </a:r>
            <a:endParaRPr sz="240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rPr lang="en" sz="1800">
                <a:solidFill>
                  <a:srgbClr val="000000"/>
                </a:solidFill>
                <a:latin typeface="Times New Roman"/>
                <a:ea typeface="Times New Roman"/>
                <a:cs typeface="Times New Roman"/>
                <a:sym typeface="Times New Roman"/>
              </a:rPr>
              <a:t>25 September 2017</a:t>
            </a:r>
            <a:endParaRPr sz="1800">
              <a:solidFill>
                <a:srgbClr val="000000"/>
              </a:solidFill>
              <a:latin typeface="Times New Roman"/>
              <a:ea typeface="Times New Roman"/>
              <a:cs typeface="Times New Roman"/>
              <a:sym typeface="Times New Roman"/>
            </a:endParaRPr>
          </a:p>
        </p:txBody>
      </p:sp>
      <p:pic>
        <p:nvPicPr>
          <p:cNvPr id="56" name="Google Shape;56;p13"/>
          <p:cNvPicPr preferRelativeResize="0"/>
          <p:nvPr/>
        </p:nvPicPr>
        <p:blipFill>
          <a:blip r:embed="rId3">
            <a:alphaModFix/>
          </a:blip>
          <a:stretch>
            <a:fillRect/>
          </a:stretch>
        </p:blipFill>
        <p:spPr>
          <a:xfrm>
            <a:off x="3606925" y="2267900"/>
            <a:ext cx="1954275" cy="1447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idx="1" type="body"/>
          </p:nvPr>
        </p:nvSpPr>
        <p:spPr>
          <a:xfrm>
            <a:off x="311700" y="258875"/>
            <a:ext cx="8520600" cy="464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118" name="Google Shape;118;p22"/>
          <p:cNvGraphicFramePr/>
          <p:nvPr/>
        </p:nvGraphicFramePr>
        <p:xfrm>
          <a:off x="360600" y="152400"/>
          <a:ext cx="3000000" cy="3000000"/>
        </p:xfrm>
        <a:graphic>
          <a:graphicData uri="http://schemas.openxmlformats.org/drawingml/2006/table">
            <a:tbl>
              <a:tblPr>
                <a:noFill/>
                <a:tableStyleId>{798A3BD7-FEC6-44C1-A1E9-B11BD84B1F51}</a:tableStyleId>
              </a:tblPr>
              <a:tblGrid>
                <a:gridCol w="604300"/>
                <a:gridCol w="1817350"/>
                <a:gridCol w="2374175"/>
                <a:gridCol w="3685800"/>
              </a:tblGrid>
              <a:tr h="69142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Tool 4</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Interview Schedule for Head of Institutions</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Interview of Institution Head</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Perception and view about</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r>
              <a:tr h="99182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Tool 5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Institutional fact sheet </a:t>
                      </a:r>
                      <a:r>
                        <a:rPr lang="en" sz="1100"/>
                        <a:t>			</a:t>
                      </a:r>
                      <a:endParaRPr sz="1100"/>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To be filled with help of Principals of DIETs/ BITEs /CTEs /IASE</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Collects all basic information of selected institutions and their functioning covered under evaluation study</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r>
              <a:tr h="72105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Tool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6 A</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Faculty Interview Schedule (I)</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DIET/BITE/CTE faculty (1 per institution)</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Gathers perception, views, experiences, insights into role, challenges and recommendations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r>
              <a:tr h="721050">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Tool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6 B</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Faculty Interview Schedule (I)</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IASE faculty (1 per institution)</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Gathers perception, views, experiences, insights into role, challenges and recommendations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r>
              <a:tr h="75962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Tool 7 </a:t>
                      </a: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Student-Teacher Interview Schedule (I)</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Student-teachers from the DIET/BITE/CTE / IASE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Gathers perception, views, experiences, insights, challenges and recommendations</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r>
              <a:tr h="58177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Tool 8</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Observation Protocol (I)</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DIET/BITE/CTE/IASE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Captures the infrastructure, activities, processes, ethos of the institution</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B6D7A8"/>
                    </a:solidFill>
                  </a:tcPr>
                </a:tc>
              </a:tr>
            </a:tbl>
          </a:graphicData>
        </a:graphic>
      </p:graphicFrame>
      <p:sp>
        <p:nvSpPr>
          <p:cNvPr id="119" name="Google Shape;11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2649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Sampling</a:t>
            </a:r>
            <a:endParaRPr/>
          </a:p>
        </p:txBody>
      </p:sp>
      <p:sp>
        <p:nvSpPr>
          <p:cNvPr id="125" name="Google Shape;125;p23"/>
          <p:cNvSpPr txBox="1"/>
          <p:nvPr>
            <p:ph idx="1" type="body"/>
          </p:nvPr>
        </p:nvSpPr>
        <p:spPr>
          <a:xfrm>
            <a:off x="7041100" y="6495125"/>
            <a:ext cx="4587600" cy="140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126" name="Google Shape;126;p23"/>
          <p:cNvGraphicFramePr/>
          <p:nvPr/>
        </p:nvGraphicFramePr>
        <p:xfrm>
          <a:off x="368350" y="837650"/>
          <a:ext cx="3000000" cy="3000000"/>
        </p:xfrm>
        <a:graphic>
          <a:graphicData uri="http://schemas.openxmlformats.org/drawingml/2006/table">
            <a:tbl>
              <a:tblPr>
                <a:noFill/>
                <a:tableStyleId>{798A3BD7-FEC6-44C1-A1E9-B11BD84B1F51}</a:tableStyleId>
              </a:tblPr>
              <a:tblGrid>
                <a:gridCol w="607525"/>
                <a:gridCol w="1347450"/>
                <a:gridCol w="4373975"/>
                <a:gridCol w="2186525"/>
              </a:tblGrid>
              <a:tr h="608900">
                <a:tc>
                  <a:txBody>
                    <a:bodyPr/>
                    <a:lstStyle/>
                    <a:p>
                      <a:pPr indent="0" lvl="0" marL="0" rtl="0" algn="ctr">
                        <a:spcBef>
                          <a:spcPts val="0"/>
                        </a:spcBef>
                        <a:spcAft>
                          <a:spcPts val="0"/>
                        </a:spcAft>
                        <a:buNone/>
                      </a:pPr>
                      <a:r>
                        <a:rPr b="1" lang="en">
                          <a:latin typeface="Times New Roman"/>
                          <a:ea typeface="Times New Roman"/>
                          <a:cs typeface="Times New Roman"/>
                          <a:sym typeface="Times New Roman"/>
                        </a:rPr>
                        <a:t>Sr. No.</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Times New Roman"/>
                          <a:ea typeface="Times New Roman"/>
                          <a:cs typeface="Times New Roman"/>
                          <a:sym typeface="Times New Roman"/>
                        </a:rPr>
                        <a:t>Zones</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Times New Roman"/>
                          <a:ea typeface="Times New Roman"/>
                          <a:cs typeface="Times New Roman"/>
                          <a:sym typeface="Times New Roman"/>
                        </a:rPr>
                        <a:t>Sample </a:t>
                      </a:r>
                      <a:r>
                        <a:rPr b="1" lang="en">
                          <a:solidFill>
                            <a:schemeClr val="dk1"/>
                          </a:solidFill>
                          <a:latin typeface="Times New Roman"/>
                          <a:ea typeface="Times New Roman"/>
                          <a:cs typeface="Times New Roman"/>
                          <a:sym typeface="Times New Roman"/>
                        </a:rPr>
                        <a:t>States/UTs visited</a:t>
                      </a:r>
                      <a:endParaRPr b="1">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b="1" lang="en">
                          <a:latin typeface="Times New Roman"/>
                          <a:ea typeface="Times New Roman"/>
                          <a:cs typeface="Times New Roman"/>
                          <a:sym typeface="Times New Roman"/>
                        </a:rPr>
                        <a:t>		</a:t>
                      </a:r>
                      <a:endParaRPr b="1">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Times New Roman"/>
                          <a:ea typeface="Times New Roman"/>
                          <a:cs typeface="Times New Roman"/>
                          <a:sym typeface="Times New Roman"/>
                        </a:rPr>
                        <a:t>Minimum number of institutions visited</a:t>
                      </a:r>
                      <a:endParaRPr b="1">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r>
              <a:tr h="685875">
                <a:tc>
                  <a:txBody>
                    <a:bodyPr/>
                    <a:lstStyle/>
                    <a:p>
                      <a:pPr indent="0" lvl="0" marL="0" rtl="0" algn="l">
                        <a:spcBef>
                          <a:spcPts val="0"/>
                        </a:spcBef>
                        <a:spcAft>
                          <a:spcPts val="0"/>
                        </a:spcAft>
                        <a:buNone/>
                      </a:pPr>
                      <a:r>
                        <a:rPr lang="en" sz="1800">
                          <a:latin typeface="Times New Roman"/>
                          <a:ea typeface="Times New Roman"/>
                          <a:cs typeface="Times New Roman"/>
                          <a:sym typeface="Times New Roman"/>
                        </a:rPr>
                        <a:t>1.</a:t>
                      </a:r>
                      <a:endParaRPr sz="1800">
                        <a:latin typeface="Times New Roman"/>
                        <a:ea typeface="Times New Roman"/>
                        <a:cs typeface="Times New Roman"/>
                        <a:sym typeface="Times New Roman"/>
                      </a:endParaRPr>
                    </a:p>
                    <a:p>
                      <a:pPr indent="0" lvl="0" marL="0" rtl="0" algn="l">
                        <a:spcBef>
                          <a:spcPts val="0"/>
                        </a:spcBef>
                        <a:spcAft>
                          <a:spcPts val="0"/>
                        </a:spcAft>
                        <a:buNone/>
                      </a:pPr>
                      <a:r>
                        <a:rPr lang="en"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Times New Roman"/>
                          <a:ea typeface="Times New Roman"/>
                          <a:cs typeface="Times New Roman"/>
                          <a:sym typeface="Times New Roman"/>
                        </a:rPr>
                        <a:t>E</a:t>
                      </a:r>
                      <a:r>
                        <a:rPr lang="en" sz="1800">
                          <a:latin typeface="Times New Roman"/>
                          <a:ea typeface="Times New Roman"/>
                          <a:cs typeface="Times New Roman"/>
                          <a:sym typeface="Times New Roman"/>
                        </a:rPr>
                        <a:t>ast Zone</a:t>
                      </a:r>
                      <a:endParaRPr sz="1800">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Times New Roman"/>
                          <a:ea typeface="Times New Roman"/>
                          <a:cs typeface="Times New Roman"/>
                          <a:sym typeface="Times New Roman"/>
                        </a:rPr>
                        <a:t>Bihar, Assam, Chhattisgarh, Mizoram</a:t>
                      </a:r>
                      <a:endParaRPr sz="1800">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rowSpan="4">
                  <a:txBody>
                    <a:bodyPr/>
                    <a:lstStyle/>
                    <a:p>
                      <a:pPr indent="0" lvl="0" marL="0" rtl="0" algn="l">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SCERT - 1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IASE - 1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CTEs - 2</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DIETs - 4</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BITE - 1</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r>
              <a:tr h="664900">
                <a:tc>
                  <a:txBody>
                    <a:bodyPr/>
                    <a:lstStyle/>
                    <a:p>
                      <a:pPr indent="0" lvl="0" marL="0" rtl="0" algn="l">
                        <a:spcBef>
                          <a:spcPts val="0"/>
                        </a:spcBef>
                        <a:spcAft>
                          <a:spcPts val="0"/>
                        </a:spcAft>
                        <a:buNone/>
                      </a:pPr>
                      <a:r>
                        <a:rPr lang="en" sz="1800">
                          <a:latin typeface="Times New Roman"/>
                          <a:ea typeface="Times New Roman"/>
                          <a:cs typeface="Times New Roman"/>
                          <a:sym typeface="Times New Roman"/>
                        </a:rPr>
                        <a:t>2.</a:t>
                      </a:r>
                      <a:endParaRPr sz="1800">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Times New Roman"/>
                          <a:ea typeface="Times New Roman"/>
                          <a:cs typeface="Times New Roman"/>
                          <a:sym typeface="Times New Roman"/>
                        </a:rPr>
                        <a:t>West Zone</a:t>
                      </a:r>
                      <a:endParaRPr sz="1800">
                        <a:latin typeface="Times New Roman"/>
                        <a:ea typeface="Times New Roman"/>
                        <a:cs typeface="Times New Roman"/>
                        <a:sym typeface="Times New Roman"/>
                      </a:endParaRPr>
                    </a:p>
                    <a:p>
                      <a:pPr indent="0" lvl="0" marL="0" rtl="0" algn="l">
                        <a:spcBef>
                          <a:spcPts val="0"/>
                        </a:spcBef>
                        <a:spcAft>
                          <a:spcPts val="0"/>
                        </a:spcAft>
                        <a:buNone/>
                      </a:pPr>
                      <a:r>
                        <a:rPr lang="en"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Times New Roman"/>
                          <a:ea typeface="Times New Roman"/>
                          <a:cs typeface="Times New Roman"/>
                          <a:sym typeface="Times New Roman"/>
                        </a:rPr>
                        <a:t>Maharashtra, Madhya Pradesh, Rajasthan</a:t>
                      </a:r>
                      <a:endParaRPr sz="1800">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vMerge="1"/>
              </a:tr>
              <a:tr h="914675">
                <a:tc>
                  <a:txBody>
                    <a:bodyPr/>
                    <a:lstStyle/>
                    <a:p>
                      <a:pPr indent="0" lvl="0" marL="0" rtl="0" algn="l">
                        <a:spcBef>
                          <a:spcPts val="0"/>
                        </a:spcBef>
                        <a:spcAft>
                          <a:spcPts val="0"/>
                        </a:spcAft>
                        <a:buNone/>
                      </a:pPr>
                      <a:r>
                        <a:rPr lang="en" sz="1800">
                          <a:latin typeface="Times New Roman"/>
                          <a:ea typeface="Times New Roman"/>
                          <a:cs typeface="Times New Roman"/>
                          <a:sym typeface="Times New Roman"/>
                        </a:rPr>
                        <a:t>3.</a:t>
                      </a:r>
                      <a:endParaRPr sz="1800">
                        <a:latin typeface="Times New Roman"/>
                        <a:ea typeface="Times New Roman"/>
                        <a:cs typeface="Times New Roman"/>
                        <a:sym typeface="Times New Roman"/>
                      </a:endParaRPr>
                    </a:p>
                    <a:p>
                      <a:pPr indent="0" lvl="0" marL="0" rtl="0" algn="l">
                        <a:spcBef>
                          <a:spcPts val="0"/>
                        </a:spcBef>
                        <a:spcAft>
                          <a:spcPts val="0"/>
                        </a:spcAft>
                        <a:buNone/>
                      </a:pPr>
                      <a:r>
                        <a:rPr lang="en"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Times New Roman"/>
                          <a:ea typeface="Times New Roman"/>
                          <a:cs typeface="Times New Roman"/>
                          <a:sym typeface="Times New Roman"/>
                        </a:rPr>
                        <a:t>North Zone</a:t>
                      </a:r>
                      <a:endParaRPr sz="1800">
                        <a:latin typeface="Times New Roman"/>
                        <a:ea typeface="Times New Roman"/>
                        <a:cs typeface="Times New Roman"/>
                        <a:sym typeface="Times New Roman"/>
                      </a:endParaRPr>
                    </a:p>
                    <a:p>
                      <a:pPr indent="0" lvl="0" marL="0" rtl="0" algn="l">
                        <a:spcBef>
                          <a:spcPts val="0"/>
                        </a:spcBef>
                        <a:spcAft>
                          <a:spcPts val="0"/>
                        </a:spcAft>
                        <a:buNone/>
                      </a:pPr>
                      <a:r>
                        <a:rPr lang="en"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Times New Roman"/>
                          <a:ea typeface="Times New Roman"/>
                          <a:cs typeface="Times New Roman"/>
                          <a:sym typeface="Times New Roman"/>
                        </a:rPr>
                        <a:t>Delhi, Himachal Pradesh and Uttar Pradesh 			</a:t>
                      </a:r>
                      <a:endParaRPr sz="1800">
                        <a:latin typeface="Times New Roman"/>
                        <a:ea typeface="Times New Roman"/>
                        <a:cs typeface="Times New Roman"/>
                        <a:sym typeface="Times New Roman"/>
                      </a:endParaRPr>
                    </a:p>
                    <a:p>
                      <a:pPr indent="0" lvl="0" marL="0" rtl="0" algn="l">
                        <a:spcBef>
                          <a:spcPts val="0"/>
                        </a:spcBef>
                        <a:spcAft>
                          <a:spcPts val="0"/>
                        </a:spcAft>
                        <a:buNone/>
                      </a:pPr>
                      <a:r>
                        <a:rPr lang="en"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vMerge="1"/>
              </a:tr>
              <a:tr h="914675">
                <a:tc>
                  <a:txBody>
                    <a:bodyPr/>
                    <a:lstStyle/>
                    <a:p>
                      <a:pPr indent="0" lvl="0" marL="0" rtl="0" algn="l">
                        <a:spcBef>
                          <a:spcPts val="0"/>
                        </a:spcBef>
                        <a:spcAft>
                          <a:spcPts val="0"/>
                        </a:spcAft>
                        <a:buNone/>
                      </a:pPr>
                      <a:r>
                        <a:rPr lang="en" sz="1800">
                          <a:latin typeface="Times New Roman"/>
                          <a:ea typeface="Times New Roman"/>
                          <a:cs typeface="Times New Roman"/>
                          <a:sym typeface="Times New Roman"/>
                        </a:rPr>
                        <a:t>4.</a:t>
                      </a:r>
                      <a:endParaRPr sz="1800">
                        <a:latin typeface="Times New Roman"/>
                        <a:ea typeface="Times New Roman"/>
                        <a:cs typeface="Times New Roman"/>
                        <a:sym typeface="Times New Roman"/>
                      </a:endParaRPr>
                    </a:p>
                    <a:p>
                      <a:pPr indent="0" lvl="0" marL="0" rtl="0" algn="l">
                        <a:spcBef>
                          <a:spcPts val="0"/>
                        </a:spcBef>
                        <a:spcAft>
                          <a:spcPts val="0"/>
                        </a:spcAft>
                        <a:buNone/>
                      </a:pPr>
                      <a:r>
                        <a:rPr lang="en"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Times New Roman"/>
                          <a:ea typeface="Times New Roman"/>
                          <a:cs typeface="Times New Roman"/>
                          <a:sym typeface="Times New Roman"/>
                        </a:rPr>
                        <a:t>South Zone</a:t>
                      </a:r>
                      <a:endParaRPr sz="1800">
                        <a:latin typeface="Times New Roman"/>
                        <a:ea typeface="Times New Roman"/>
                        <a:cs typeface="Times New Roman"/>
                        <a:sym typeface="Times New Roman"/>
                      </a:endParaRPr>
                    </a:p>
                    <a:p>
                      <a:pPr indent="0" lvl="0" marL="0" rtl="0" algn="l">
                        <a:spcBef>
                          <a:spcPts val="0"/>
                        </a:spcBef>
                        <a:spcAft>
                          <a:spcPts val="0"/>
                        </a:spcAft>
                        <a:buNone/>
                      </a:pPr>
                      <a:r>
                        <a:rPr lang="en"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a:txBody>
                    <a:bodyPr/>
                    <a:lstStyle/>
                    <a:p>
                      <a:pPr indent="0" lvl="0" marL="0" rtl="0" algn="l">
                        <a:spcBef>
                          <a:spcPts val="0"/>
                        </a:spcBef>
                        <a:spcAft>
                          <a:spcPts val="0"/>
                        </a:spcAft>
                        <a:buNone/>
                      </a:pPr>
                      <a:r>
                        <a:rPr lang="en" sz="1800">
                          <a:latin typeface="Times New Roman"/>
                          <a:ea typeface="Times New Roman"/>
                          <a:cs typeface="Times New Roman"/>
                          <a:sym typeface="Times New Roman"/>
                        </a:rPr>
                        <a:t>Telangana, Karnataka, Puducherry</a:t>
                      </a:r>
                      <a:endParaRPr sz="1800">
                        <a:latin typeface="Times New Roman"/>
                        <a:ea typeface="Times New Roman"/>
                        <a:cs typeface="Times New Roman"/>
                        <a:sym typeface="Times New Roman"/>
                      </a:endParaRPr>
                    </a:p>
                    <a:p>
                      <a:pPr indent="0" lvl="0" marL="0" rtl="0" algn="l">
                        <a:spcBef>
                          <a:spcPts val="0"/>
                        </a:spcBef>
                        <a:spcAft>
                          <a:spcPts val="0"/>
                        </a:spcAft>
                        <a:buNone/>
                      </a:pPr>
                      <a:r>
                        <a:rPr lang="en"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tcPr>
                </a:tc>
                <a:tc vMerge="1"/>
              </a:tr>
            </a:tbl>
          </a:graphicData>
        </a:graphic>
      </p:graphicFrame>
      <p:sp>
        <p:nvSpPr>
          <p:cNvPr id="127" name="Google Shape;12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Limitations</a:t>
            </a:r>
            <a:endParaRPr/>
          </a:p>
        </p:txBody>
      </p:sp>
      <p:sp>
        <p:nvSpPr>
          <p:cNvPr id="133" name="Google Shape;13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342900" lvl="0" marL="457200" rtl="0" algn="just">
              <a:lnSpc>
                <a:spcPct val="100000"/>
              </a:lnSpc>
              <a:spcBef>
                <a:spcPts val="16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Study is based on fieldwork undertaken at selected sample institutions and secondary reports and documentary proof maintained by government functionaries at various levels. </a:t>
            </a:r>
            <a:endParaRPr>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Study has not been able to examine the content analysis / academic qualities of the materials produced at different levels due to the short duration of the study. </a:t>
            </a:r>
            <a:endParaRPr>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Analysis has been presented with respect to norms, objectives and provisions under CSSTE and with a focus on post-2012 period.</a:t>
            </a:r>
            <a:endParaRPr>
              <a:solidFill>
                <a:schemeClr val="dk1"/>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134" name="Google Shape;13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idx="1" type="body"/>
          </p:nvPr>
        </p:nvSpPr>
        <p:spPr>
          <a:xfrm>
            <a:off x="1015800" y="1997550"/>
            <a:ext cx="7112400" cy="1148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800">
                <a:solidFill>
                  <a:schemeClr val="dk1"/>
                </a:solidFill>
                <a:latin typeface="Times New Roman"/>
                <a:ea typeface="Times New Roman"/>
                <a:cs typeface="Times New Roman"/>
                <a:sym typeface="Times New Roman"/>
              </a:rPr>
              <a:t>Findings and Recommendations</a:t>
            </a:r>
            <a:r>
              <a:rPr lang="en" sz="2800">
                <a:solidFill>
                  <a:schemeClr val="dk1"/>
                </a:solidFill>
              </a:rPr>
              <a:t> </a:t>
            </a:r>
            <a:endParaRPr/>
          </a:p>
        </p:txBody>
      </p:sp>
      <p:sp>
        <p:nvSpPr>
          <p:cNvPr id="140" name="Google Shape;140;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idx="1" type="body"/>
          </p:nvPr>
        </p:nvSpPr>
        <p:spPr>
          <a:xfrm>
            <a:off x="1181775" y="438950"/>
            <a:ext cx="6415200" cy="4129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solidFill>
                <a:srgbClr val="000000"/>
              </a:solidFill>
            </a:endParaRPr>
          </a:p>
          <a:p>
            <a:pPr indent="0" lvl="0" marL="0" rtl="0" algn="l">
              <a:lnSpc>
                <a:spcPct val="150000"/>
              </a:lnSpc>
              <a:spcBef>
                <a:spcPts val="1600"/>
              </a:spcBef>
              <a:spcAft>
                <a:spcPts val="0"/>
              </a:spcAft>
              <a:buNone/>
            </a:pPr>
            <a:r>
              <a:rPr lang="en">
                <a:solidFill>
                  <a:srgbClr val="000000"/>
                </a:solidFill>
              </a:rPr>
              <a:t>Key concerns emerged ...</a:t>
            </a:r>
            <a:endParaRPr>
              <a:solidFill>
                <a:srgbClr val="000000"/>
              </a:solidFill>
            </a:endParaRPr>
          </a:p>
          <a:p>
            <a:pPr indent="-342900" lvl="0" marL="457200" rtl="0" algn="l">
              <a:lnSpc>
                <a:spcPct val="150000"/>
              </a:lnSpc>
              <a:spcBef>
                <a:spcPts val="1600"/>
              </a:spcBef>
              <a:spcAft>
                <a:spcPts val="0"/>
              </a:spcAft>
              <a:buClr>
                <a:srgbClr val="000000"/>
              </a:buClr>
              <a:buSzPts val="1800"/>
              <a:buChar char="●"/>
            </a:pPr>
            <a:r>
              <a:rPr lang="en">
                <a:solidFill>
                  <a:srgbClr val="000000"/>
                </a:solidFill>
              </a:rPr>
              <a:t>Quality</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Convergence</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Fund flow</a:t>
            </a:r>
            <a:endParaRPr>
              <a:solidFill>
                <a:srgbClr val="000000"/>
              </a:solidFill>
            </a:endParaRPr>
          </a:p>
        </p:txBody>
      </p:sp>
      <p:sp>
        <p:nvSpPr>
          <p:cNvPr id="146" name="Google Shape;146;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SCERT - major function envisaged and implemented</a:t>
            </a:r>
            <a:endParaRPr/>
          </a:p>
        </p:txBody>
      </p:sp>
      <p:sp>
        <p:nvSpPr>
          <p:cNvPr id="152" name="Google Shape;152;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Academic authority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Development of curriculum, Syllabus &amp; textbook: all the states under survey  have reformed curriculum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Pre Service: Reform D.Ed Curriculum but not B.Ed</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Organization of in-service education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Extension programs for all categories of educational personnel.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Research and survey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Certification program on teachers’ education for untrained teachers, as in cases of Assam, Uttar Pradesh, Bihar &amp; Chhattisgarh.</a:t>
            </a:r>
            <a:endParaRPr/>
          </a:p>
        </p:txBody>
      </p:sp>
      <p:sp>
        <p:nvSpPr>
          <p:cNvPr id="153" name="Google Shape;15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SCERT - Vacancy </a:t>
            </a:r>
            <a:endParaRPr/>
          </a:p>
        </p:txBody>
      </p:sp>
      <p:sp>
        <p:nvSpPr>
          <p:cNvPr id="159" name="Google Shape;159;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Far away from - visualization UNDER CSSTE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Vacancy against sanction post : </a:t>
            </a:r>
            <a:r>
              <a:rPr lang="en">
                <a:solidFill>
                  <a:srgbClr val="000000"/>
                </a:solidFill>
                <a:latin typeface="Times New Roman"/>
                <a:ea typeface="Times New Roman"/>
                <a:cs typeface="Times New Roman"/>
                <a:sym typeface="Times New Roman"/>
              </a:rPr>
              <a:t>range</a:t>
            </a:r>
            <a:r>
              <a:rPr lang="en">
                <a:solidFill>
                  <a:srgbClr val="000000"/>
                </a:solidFill>
                <a:latin typeface="Times New Roman"/>
                <a:ea typeface="Times New Roman"/>
                <a:cs typeface="Times New Roman"/>
                <a:sym typeface="Times New Roman"/>
              </a:rPr>
              <a:t> from 10%  (CG) to 80% (</a:t>
            </a:r>
            <a:r>
              <a:rPr lang="en">
                <a:solidFill>
                  <a:srgbClr val="000000"/>
                </a:solidFill>
                <a:latin typeface="Times New Roman"/>
                <a:ea typeface="Times New Roman"/>
                <a:cs typeface="Times New Roman"/>
                <a:sym typeface="Times New Roman"/>
              </a:rPr>
              <a:t>Assam</a:t>
            </a:r>
            <a:r>
              <a:rPr lang="en">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No of position range from 16 (Assam )   to  46 ( Maharastra )  ( Bihar data not available ) </a:t>
            </a:r>
            <a:endParaRPr>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rPr lang="en">
                <a:solidFill>
                  <a:srgbClr val="000000"/>
                </a:solidFill>
                <a:latin typeface="Times New Roman"/>
                <a:ea typeface="Times New Roman"/>
                <a:cs typeface="Times New Roman"/>
                <a:sym typeface="Times New Roman"/>
              </a:rPr>
              <a:t>Analysis</a:t>
            </a:r>
            <a:r>
              <a:rPr lang="en">
                <a:latin typeface="Times New Roman"/>
                <a:ea typeface="Times New Roman"/>
                <a:cs typeface="Times New Roman"/>
                <a:sym typeface="Times New Roman"/>
              </a:rPr>
              <a:t>: </a:t>
            </a:r>
            <a:r>
              <a:rPr b="1" lang="en">
                <a:solidFill>
                  <a:schemeClr val="dk1"/>
                </a:solidFill>
                <a:latin typeface="Times New Roman"/>
                <a:ea typeface="Times New Roman"/>
                <a:cs typeface="Times New Roman"/>
                <a:sym typeface="Times New Roman"/>
              </a:rPr>
              <a:t>Not recruiting faculty is not a cost effective way</a:t>
            </a:r>
            <a:endParaRPr b="1">
              <a:solidFill>
                <a:schemeClr val="dk1"/>
              </a:solidFill>
              <a:latin typeface="Times New Roman"/>
              <a:ea typeface="Times New Roman"/>
              <a:cs typeface="Times New Roman"/>
              <a:sym typeface="Times New Roman"/>
            </a:endParaRPr>
          </a:p>
          <a:p>
            <a:pPr indent="0" lvl="0" marL="0" rtl="0" algn="l">
              <a:spcBef>
                <a:spcPts val="1600"/>
              </a:spcBef>
              <a:spcAft>
                <a:spcPts val="1600"/>
              </a:spcAft>
              <a:buNone/>
            </a:pPr>
            <a:r>
              <a:rPr b="1" lang="en" u="sng">
                <a:solidFill>
                  <a:schemeClr val="hlink"/>
                </a:solidFill>
                <a:latin typeface="Times New Roman"/>
                <a:ea typeface="Times New Roman"/>
                <a:cs typeface="Times New Roman"/>
                <a:sym typeface="Times New Roman"/>
                <a:hlinkClick r:id="rId3"/>
              </a:rPr>
              <a:t>https://docs.google.com/document/d/1-WlcsHWE7ylXDpVxJYRhcWqPhNhrdMm-eUYHPFd5Xgw/edit</a:t>
            </a:r>
            <a:r>
              <a:rPr b="1" lang="en">
                <a:solidFill>
                  <a:schemeClr val="dk1"/>
                </a:solidFill>
                <a:latin typeface="Times New Roman"/>
                <a:ea typeface="Times New Roman"/>
                <a:cs typeface="Times New Roman"/>
                <a:sym typeface="Times New Roman"/>
              </a:rPr>
              <a:t> </a:t>
            </a:r>
            <a:endParaRPr b="1">
              <a:solidFill>
                <a:schemeClr val="dk1"/>
              </a:solidFill>
              <a:latin typeface="Times New Roman"/>
              <a:ea typeface="Times New Roman"/>
              <a:cs typeface="Times New Roman"/>
              <a:sym typeface="Times New Roman"/>
            </a:endParaRPr>
          </a:p>
        </p:txBody>
      </p:sp>
      <p:sp>
        <p:nvSpPr>
          <p:cNvPr id="160" name="Google Shape;160;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Faculty support system  </a:t>
            </a:r>
            <a:endParaRPr/>
          </a:p>
        </p:txBody>
      </p:sp>
      <p:sp>
        <p:nvSpPr>
          <p:cNvPr id="166" name="Google Shape;166;p29"/>
          <p:cNvSpPr txBox="1"/>
          <p:nvPr>
            <p:ph idx="1" type="body"/>
          </p:nvPr>
        </p:nvSpPr>
        <p:spPr>
          <a:xfrm>
            <a:off x="311700" y="1152475"/>
            <a:ext cx="8520600" cy="3704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Each SCERT has its own library. While most of the libraries have a good number of titles, which are mostly textbooks and reference books, very few new titles have been added recently.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SCERT provided laptop to select faculty and functionaries on a case to case basis.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Weak data base: A structured admin support is  unavailable for regular supply of data for micro planning, Delhi, Karnataka and CG have rich website, others need to be adequately improved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Capacity Building : Selected faculty get chance - TSG, NCERT , Arizona University , TESS (</a:t>
            </a:r>
            <a:r>
              <a:rPr lang="en">
                <a:solidFill>
                  <a:srgbClr val="545454"/>
                </a:solidFill>
                <a:highlight>
                  <a:srgbClr val="FFFFFF"/>
                </a:highlight>
              </a:rPr>
              <a:t>Teacher Education through School-based Support )</a:t>
            </a:r>
            <a:endParaRPr>
              <a:solidFill>
                <a:schemeClr val="dk1"/>
              </a:solidFill>
              <a:latin typeface="Times New Roman"/>
              <a:ea typeface="Times New Roman"/>
              <a:cs typeface="Times New Roman"/>
              <a:sym typeface="Times New Roman"/>
            </a:endParaRPr>
          </a:p>
        </p:txBody>
      </p:sp>
      <p:sp>
        <p:nvSpPr>
          <p:cNvPr id="167" name="Google Shape;167;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Planning process </a:t>
            </a:r>
            <a:endParaRPr/>
          </a:p>
        </p:txBody>
      </p:sp>
      <p:sp>
        <p:nvSpPr>
          <p:cNvPr id="173" name="Google Shape;173;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Each SCERT has their own process and steps for planning and also demands input from district level institutions, it essentially appears very centralized and norm driven rather than being geared for addressing the issues and needs of the state.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Role of District is limited to execution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Planning of teacher education is mostly dependent on a few individuals at SCERT- Institutional Mechanism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Critical role of TSG to orient states / UTs planning process: Good if TSG can participate at states level meeting/ workshop / seminar  </a:t>
            </a:r>
            <a:endParaRPr>
              <a:solidFill>
                <a:schemeClr val="dk1"/>
              </a:solidFill>
              <a:latin typeface="Times New Roman"/>
              <a:ea typeface="Times New Roman"/>
              <a:cs typeface="Times New Roman"/>
              <a:sym typeface="Times New Roman"/>
            </a:endParaRPr>
          </a:p>
          <a:p>
            <a:pPr indent="0" lvl="0" marL="0" rtl="0" algn="l">
              <a:spcBef>
                <a:spcPts val="1600"/>
              </a:spcBef>
              <a:spcAft>
                <a:spcPts val="1600"/>
              </a:spcAft>
              <a:buNone/>
            </a:pPr>
            <a:r>
              <a:t/>
            </a:r>
            <a:endParaRPr>
              <a:solidFill>
                <a:schemeClr val="dk1"/>
              </a:solidFill>
              <a:latin typeface="Times New Roman"/>
              <a:ea typeface="Times New Roman"/>
              <a:cs typeface="Times New Roman"/>
              <a:sym typeface="Times New Roman"/>
            </a:endParaRPr>
          </a:p>
        </p:txBody>
      </p:sp>
      <p:sp>
        <p:nvSpPr>
          <p:cNvPr id="174" name="Google Shape;174;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Concerns</a:t>
            </a:r>
            <a:endParaRPr/>
          </a:p>
        </p:txBody>
      </p:sp>
      <p:sp>
        <p:nvSpPr>
          <p:cNvPr id="180" name="Google Shape;180;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rPr>
              <a:t>Quality of activities </a:t>
            </a:r>
            <a:endParaRPr>
              <a:solidFill>
                <a:srgbClr val="000000"/>
              </a:solidFill>
            </a:endParaRPr>
          </a:p>
          <a:p>
            <a:pPr indent="-342900" lvl="0" marL="457200" rtl="0" algn="l">
              <a:spcBef>
                <a:spcPts val="0"/>
              </a:spcBef>
              <a:spcAft>
                <a:spcPts val="0"/>
              </a:spcAft>
              <a:buSzPts val="1800"/>
              <a:buChar char="●"/>
            </a:pPr>
            <a:r>
              <a:rPr lang="en">
                <a:solidFill>
                  <a:srgbClr val="000000"/>
                </a:solidFill>
              </a:rPr>
              <a:t>Gross absence of third party </a:t>
            </a:r>
            <a:r>
              <a:rPr lang="en">
                <a:solidFill>
                  <a:srgbClr val="000000"/>
                </a:solidFill>
              </a:rPr>
              <a:t>evaluation</a:t>
            </a:r>
            <a:r>
              <a:rPr lang="en"/>
              <a:t> / </a:t>
            </a:r>
            <a:r>
              <a:rPr lang="en">
                <a:solidFill>
                  <a:srgbClr val="000000"/>
                </a:solidFill>
              </a:rPr>
              <a:t>vetting</a:t>
            </a:r>
            <a:r>
              <a:rPr lang="en">
                <a:solidFill>
                  <a:srgbClr val="FF0000"/>
                </a:solidFill>
              </a:rPr>
              <a:t> </a:t>
            </a:r>
            <a:endParaRPr>
              <a:solidFill>
                <a:srgbClr val="FF0000"/>
              </a:solidFill>
            </a:endParaRPr>
          </a:p>
          <a:p>
            <a:pPr indent="-342900" lvl="0" marL="457200" rtl="0" algn="l">
              <a:spcBef>
                <a:spcPts val="0"/>
              </a:spcBef>
              <a:spcAft>
                <a:spcPts val="0"/>
              </a:spcAft>
              <a:buClr>
                <a:srgbClr val="000000"/>
              </a:buClr>
              <a:buSzPts val="1800"/>
              <a:buChar char="●"/>
            </a:pPr>
            <a:r>
              <a:rPr lang="en">
                <a:solidFill>
                  <a:srgbClr val="000000"/>
                </a:solidFill>
              </a:rPr>
              <a:t>In house capability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No convergence: to some extent MHRD norms are also responsible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Expertise and Discourse  </a:t>
            </a:r>
            <a:endParaRPr>
              <a:solidFill>
                <a:srgbClr val="000000"/>
              </a:solidFill>
            </a:endParaRPr>
          </a:p>
        </p:txBody>
      </p:sp>
      <p:sp>
        <p:nvSpPr>
          <p:cNvPr id="181" name="Google Shape;18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Evaluation Study</a:t>
            </a:r>
            <a:endParaRPr/>
          </a:p>
        </p:txBody>
      </p:sp>
      <p:sp>
        <p:nvSpPr>
          <p:cNvPr id="62" name="Google Shape;62;p14"/>
          <p:cNvSpPr txBox="1"/>
          <p:nvPr>
            <p:ph idx="1" type="body"/>
          </p:nvPr>
        </p:nvSpPr>
        <p:spPr>
          <a:xfrm>
            <a:off x="495225" y="1152475"/>
            <a:ext cx="8159700" cy="3135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100">
                <a:solidFill>
                  <a:schemeClr val="dk1"/>
                </a:solidFill>
              </a:rPr>
              <a:t> </a:t>
            </a:r>
            <a:r>
              <a:rPr lang="en">
                <a:solidFill>
                  <a:srgbClr val="000000"/>
                </a:solidFill>
                <a:latin typeface="Times New Roman"/>
                <a:ea typeface="Times New Roman"/>
                <a:cs typeface="Times New Roman"/>
                <a:sym typeface="Times New Roman"/>
              </a:rPr>
              <a:t>Presents a comprehensive picture of CSSTE implementation across the country (survey in 13 States and UTs).</a:t>
            </a:r>
            <a:endParaRPr>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Covered 91 institutions, 500 functionaries, 12 SCERT Directors, and</a:t>
            </a:r>
            <a:endParaRPr>
              <a:solidFill>
                <a:srgbClr val="000000"/>
              </a:solidFill>
              <a:latin typeface="Times New Roman"/>
              <a:ea typeface="Times New Roman"/>
              <a:cs typeface="Times New Roman"/>
              <a:sym typeface="Times New Roman"/>
            </a:endParaRPr>
          </a:p>
          <a:p>
            <a:pPr indent="457200" lvl="0" marL="0" rtl="0" algn="l">
              <a:lnSpc>
                <a:spcPct val="150000"/>
              </a:lnSpc>
              <a:spcBef>
                <a:spcPts val="0"/>
              </a:spcBef>
              <a:spcAft>
                <a:spcPts val="0"/>
              </a:spcAft>
              <a:buNone/>
            </a:pPr>
            <a:r>
              <a:rPr lang="en">
                <a:solidFill>
                  <a:srgbClr val="000000"/>
                </a:solidFill>
                <a:latin typeface="Times New Roman"/>
                <a:ea typeface="Times New Roman"/>
                <a:cs typeface="Times New Roman"/>
                <a:sym typeface="Times New Roman"/>
              </a:rPr>
              <a:t>7 Secretaries of Education</a:t>
            </a:r>
            <a:endParaRPr>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Identifies the extent to which the stated objectives and targets have been met in CSSTE Guideline 2012,</a:t>
            </a:r>
            <a:endParaRPr>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Identifies the factors that have helped achievement of the objectives, and 	</a:t>
            </a:r>
            <a:endParaRPr>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Addresses challenges and constraints that have affected the intended course of 	implementation.</a:t>
            </a:r>
            <a:endParaRPr>
              <a:solidFill>
                <a:srgbClr val="000000"/>
              </a:solidFill>
              <a:latin typeface="Times New Roman"/>
              <a:ea typeface="Times New Roman"/>
              <a:cs typeface="Times New Roman"/>
              <a:sym typeface="Times New Roman"/>
            </a:endParaRPr>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IASE </a:t>
            </a:r>
            <a:endParaRPr/>
          </a:p>
        </p:txBody>
      </p:sp>
      <p:sp>
        <p:nvSpPr>
          <p:cNvPr id="187" name="Google Shape;187;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There is a </a:t>
            </a:r>
            <a:r>
              <a:rPr b="1" lang="en">
                <a:solidFill>
                  <a:schemeClr val="dk1"/>
                </a:solidFill>
                <a:latin typeface="Times New Roman"/>
                <a:ea typeface="Times New Roman"/>
                <a:cs typeface="Times New Roman"/>
                <a:sym typeface="Times New Roman"/>
              </a:rPr>
              <a:t>variation in terms of resource allocation, infrastructure availability and functioning</a:t>
            </a:r>
            <a:r>
              <a:rPr lang="en">
                <a:solidFill>
                  <a:schemeClr val="dk1"/>
                </a:solidFill>
                <a:latin typeface="Times New Roman"/>
                <a:ea typeface="Times New Roman"/>
                <a:cs typeface="Times New Roman"/>
                <a:sym typeface="Times New Roman"/>
              </a:rPr>
              <a:t> of IASEs in India. While a few IASEs are better resourced and executing their roles as “regional resource centres” and “academic mentors” to other stakeholders, there are IASEs which are waiting for both academic and non-academic posts or struggling due to lack of funds.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 </a:t>
            </a:r>
            <a:r>
              <a:rPr b="1" lang="en">
                <a:solidFill>
                  <a:schemeClr val="dk1"/>
                </a:solidFill>
                <a:latin typeface="Times New Roman"/>
                <a:ea typeface="Times New Roman"/>
                <a:cs typeface="Times New Roman"/>
                <a:sym typeface="Times New Roman"/>
              </a:rPr>
              <a:t>lack of synergy</a:t>
            </a:r>
            <a:r>
              <a:rPr lang="en">
                <a:solidFill>
                  <a:schemeClr val="dk1"/>
                </a:solidFill>
                <a:latin typeface="Times New Roman"/>
                <a:ea typeface="Times New Roman"/>
                <a:cs typeface="Times New Roman"/>
                <a:sym typeface="Times New Roman"/>
              </a:rPr>
              <a:t> was noticed in most states due to the presence of two different academic heads which lead to non-consultation on training requirements and duplication of trainings. </a:t>
            </a:r>
            <a:endParaRPr>
              <a:solidFill>
                <a:schemeClr val="dk1"/>
              </a:solidFill>
              <a:latin typeface="Times New Roman"/>
              <a:ea typeface="Times New Roman"/>
              <a:cs typeface="Times New Roman"/>
              <a:sym typeface="Times New Roman"/>
            </a:endParaRPr>
          </a:p>
          <a:p>
            <a:pPr indent="0" lvl="0" marL="0" rtl="0" algn="l">
              <a:spcBef>
                <a:spcPts val="1600"/>
              </a:spcBef>
              <a:spcAft>
                <a:spcPts val="1600"/>
              </a:spcAft>
              <a:buNone/>
            </a:pPr>
            <a:r>
              <a:t/>
            </a:r>
            <a:endParaRPr sz="1200">
              <a:solidFill>
                <a:schemeClr val="dk1"/>
              </a:solidFill>
              <a:latin typeface="Times New Roman"/>
              <a:ea typeface="Times New Roman"/>
              <a:cs typeface="Times New Roman"/>
              <a:sym typeface="Times New Roman"/>
            </a:endParaRPr>
          </a:p>
        </p:txBody>
      </p:sp>
      <p:sp>
        <p:nvSpPr>
          <p:cNvPr id="188" name="Google Shape;188;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311700" y="211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IASE, contd...</a:t>
            </a:r>
            <a:endParaRPr/>
          </a:p>
        </p:txBody>
      </p:sp>
      <p:sp>
        <p:nvSpPr>
          <p:cNvPr id="194" name="Google Shape;194;p33"/>
          <p:cNvSpPr txBox="1"/>
          <p:nvPr>
            <p:ph idx="1" type="body"/>
          </p:nvPr>
        </p:nvSpPr>
        <p:spPr>
          <a:xfrm>
            <a:off x="311700" y="944725"/>
            <a:ext cx="8520600" cy="38955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chemeClr val="dk1"/>
              </a:buClr>
              <a:buSzPts val="1800"/>
              <a:buFont typeface="Times New Roman"/>
              <a:buChar char="●"/>
            </a:pPr>
            <a:r>
              <a:rPr b="1" lang="en">
                <a:solidFill>
                  <a:schemeClr val="dk1"/>
                </a:solidFill>
                <a:latin typeface="Times New Roman"/>
                <a:ea typeface="Times New Roman"/>
                <a:cs typeface="Times New Roman"/>
                <a:sym typeface="Times New Roman"/>
              </a:rPr>
              <a:t>Areas of improvement</a:t>
            </a:r>
            <a:r>
              <a:rPr lang="en">
                <a:solidFill>
                  <a:schemeClr val="dk1"/>
                </a:solidFill>
                <a:latin typeface="Times New Roman"/>
                <a:ea typeface="Times New Roman"/>
                <a:cs typeface="Times New Roman"/>
                <a:sym typeface="Times New Roman"/>
              </a:rPr>
              <a:t> can be focussed on </a:t>
            </a:r>
            <a:r>
              <a:rPr b="1" lang="en">
                <a:solidFill>
                  <a:schemeClr val="dk1"/>
                </a:solidFill>
                <a:latin typeface="Times New Roman"/>
                <a:ea typeface="Times New Roman"/>
                <a:cs typeface="Times New Roman"/>
                <a:sym typeface="Times New Roman"/>
              </a:rPr>
              <a:t>systematic and effective leverage of ICT</a:t>
            </a:r>
            <a:r>
              <a:rPr lang="en">
                <a:solidFill>
                  <a:schemeClr val="dk1"/>
                </a:solidFill>
                <a:latin typeface="Times New Roman"/>
                <a:ea typeface="Times New Roman"/>
                <a:cs typeface="Times New Roman"/>
                <a:sym typeface="Times New Roman"/>
              </a:rPr>
              <a:t> in the routine functioning of IASEs and not just limited to use of classroom presentations and admission processes. </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Similarly, </a:t>
            </a:r>
            <a:r>
              <a:rPr b="1" lang="en">
                <a:solidFill>
                  <a:schemeClr val="dk1"/>
                </a:solidFill>
                <a:latin typeface="Times New Roman"/>
                <a:ea typeface="Times New Roman"/>
                <a:cs typeface="Times New Roman"/>
                <a:sym typeface="Times New Roman"/>
              </a:rPr>
              <a:t>research work</a:t>
            </a:r>
            <a:r>
              <a:rPr lang="en">
                <a:solidFill>
                  <a:schemeClr val="dk1"/>
                </a:solidFill>
                <a:latin typeface="Times New Roman"/>
                <a:ea typeface="Times New Roman"/>
                <a:cs typeface="Times New Roman"/>
                <a:sym typeface="Times New Roman"/>
              </a:rPr>
              <a:t> only leading to use of action research as a methodology needs to be discussed and thought about. </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Major focus and emphasis is required towards </a:t>
            </a:r>
            <a:r>
              <a:rPr b="1" lang="en">
                <a:solidFill>
                  <a:schemeClr val="dk1"/>
                </a:solidFill>
                <a:latin typeface="Times New Roman"/>
                <a:ea typeface="Times New Roman"/>
                <a:cs typeface="Times New Roman"/>
                <a:sym typeface="Times New Roman"/>
              </a:rPr>
              <a:t>well planned research studies</a:t>
            </a:r>
            <a:r>
              <a:rPr lang="en">
                <a:solidFill>
                  <a:schemeClr val="dk1"/>
                </a:solidFill>
                <a:latin typeface="Times New Roman"/>
                <a:ea typeface="Times New Roman"/>
                <a:cs typeface="Times New Roman"/>
                <a:sym typeface="Times New Roman"/>
              </a:rPr>
              <a:t> conducted by faculty-members which are </a:t>
            </a:r>
            <a:r>
              <a:rPr b="1" lang="en">
                <a:solidFill>
                  <a:schemeClr val="dk1"/>
                </a:solidFill>
                <a:latin typeface="Times New Roman"/>
                <a:ea typeface="Times New Roman"/>
                <a:cs typeface="Times New Roman"/>
                <a:sym typeface="Times New Roman"/>
              </a:rPr>
              <a:t>qualitatively effective</a:t>
            </a:r>
            <a:r>
              <a:rPr lang="en">
                <a:solidFill>
                  <a:schemeClr val="dk1"/>
                </a:solidFill>
                <a:latin typeface="Times New Roman"/>
                <a:ea typeface="Times New Roman"/>
                <a:cs typeface="Times New Roman"/>
                <a:sym typeface="Times New Roman"/>
              </a:rPr>
              <a:t> than research conducted just for the sake of doing them. </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Font typeface="Times New Roman"/>
              <a:buChar char="●"/>
            </a:pPr>
            <a:r>
              <a:rPr b="1" lang="en">
                <a:solidFill>
                  <a:schemeClr val="dk1"/>
                </a:solidFill>
                <a:latin typeface="Times New Roman"/>
                <a:ea typeface="Times New Roman"/>
                <a:cs typeface="Times New Roman"/>
                <a:sym typeface="Times New Roman"/>
              </a:rPr>
              <a:t>Annual conferences</a:t>
            </a:r>
            <a:r>
              <a:rPr lang="en">
                <a:solidFill>
                  <a:schemeClr val="dk1"/>
                </a:solidFill>
                <a:latin typeface="Times New Roman"/>
                <a:ea typeface="Times New Roman"/>
                <a:cs typeface="Times New Roman"/>
                <a:sym typeface="Times New Roman"/>
              </a:rPr>
              <a:t> for teacher educators and the larger teacher community can provide a platform for further deliberation. </a:t>
            </a:r>
            <a:endParaRPr>
              <a:solidFill>
                <a:schemeClr val="dk1"/>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195" name="Google Shape;19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CTE</a:t>
            </a:r>
            <a:endParaRPr/>
          </a:p>
        </p:txBody>
      </p:sp>
      <p:sp>
        <p:nvSpPr>
          <p:cNvPr id="201" name="Google Shape;201;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chemeClr val="dk1"/>
              </a:buClr>
              <a:buSzPts val="1800"/>
              <a:buChar char="●"/>
            </a:pPr>
            <a:r>
              <a:rPr lang="en">
                <a:solidFill>
                  <a:schemeClr val="dk1"/>
                </a:solidFill>
                <a:latin typeface="Times New Roman"/>
                <a:ea typeface="Times New Roman"/>
                <a:cs typeface="Times New Roman"/>
                <a:sym typeface="Times New Roman"/>
              </a:rPr>
              <a:t>A clear </a:t>
            </a:r>
            <a:r>
              <a:rPr b="1" lang="en">
                <a:solidFill>
                  <a:schemeClr val="dk1"/>
                </a:solidFill>
                <a:latin typeface="Times New Roman"/>
                <a:ea typeface="Times New Roman"/>
                <a:cs typeface="Times New Roman"/>
                <a:sym typeface="Times New Roman"/>
              </a:rPr>
              <a:t>demarcation of academic and administrative responsibilities</a:t>
            </a:r>
            <a:r>
              <a:rPr lang="en">
                <a:solidFill>
                  <a:schemeClr val="dk1"/>
                </a:solidFill>
                <a:latin typeface="Times New Roman"/>
                <a:ea typeface="Times New Roman"/>
                <a:cs typeface="Times New Roman"/>
                <a:sym typeface="Times New Roman"/>
              </a:rPr>
              <a:t> taken up by the faculty at CTEs is currently missing. A </a:t>
            </a:r>
            <a:r>
              <a:rPr b="1" lang="en">
                <a:solidFill>
                  <a:schemeClr val="dk1"/>
                </a:solidFill>
                <a:latin typeface="Times New Roman"/>
                <a:ea typeface="Times New Roman"/>
                <a:cs typeface="Times New Roman"/>
                <a:sym typeface="Times New Roman"/>
              </a:rPr>
              <a:t>proportionate distribution of workload</a:t>
            </a:r>
            <a:r>
              <a:rPr lang="en">
                <a:solidFill>
                  <a:schemeClr val="dk1"/>
                </a:solidFill>
                <a:latin typeface="Times New Roman"/>
                <a:ea typeface="Times New Roman"/>
                <a:cs typeface="Times New Roman"/>
                <a:sym typeface="Times New Roman"/>
              </a:rPr>
              <a:t> would help in enhancing the productivity of these institutions.</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Char char="●"/>
            </a:pPr>
            <a:r>
              <a:rPr lang="en">
                <a:solidFill>
                  <a:schemeClr val="dk1"/>
                </a:solidFill>
                <a:latin typeface="Times New Roman"/>
                <a:ea typeface="Times New Roman"/>
                <a:cs typeface="Times New Roman"/>
                <a:sym typeface="Times New Roman"/>
              </a:rPr>
              <a:t>The CTEs find it difficult to prioritise their various roles in the education sector. A ranking of necessary activities to be performed by individual institutes and its faculty based on local context and need is necessary.</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Char char="●"/>
            </a:pPr>
            <a:r>
              <a:rPr lang="en">
                <a:solidFill>
                  <a:schemeClr val="dk1"/>
                </a:solidFill>
                <a:latin typeface="Times New Roman"/>
                <a:ea typeface="Times New Roman"/>
                <a:cs typeface="Times New Roman"/>
                <a:sym typeface="Times New Roman"/>
              </a:rPr>
              <a:t>Granting </a:t>
            </a:r>
            <a:r>
              <a:rPr b="1" lang="en">
                <a:solidFill>
                  <a:schemeClr val="dk1"/>
                </a:solidFill>
                <a:latin typeface="Times New Roman"/>
                <a:ea typeface="Times New Roman"/>
                <a:cs typeface="Times New Roman"/>
                <a:sym typeface="Times New Roman"/>
              </a:rPr>
              <a:t>academic autonomy</a:t>
            </a:r>
            <a:r>
              <a:rPr lang="en">
                <a:solidFill>
                  <a:schemeClr val="dk1"/>
                </a:solidFill>
                <a:latin typeface="Times New Roman"/>
                <a:ea typeface="Times New Roman"/>
                <a:cs typeface="Times New Roman"/>
                <a:sym typeface="Times New Roman"/>
              </a:rPr>
              <a:t> can aid many of these institutes in bettering their current performance. </a:t>
            </a:r>
            <a:endParaRPr>
              <a:solidFill>
                <a:schemeClr val="dk1"/>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202" name="Google Shape;202;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CTE-contd...</a:t>
            </a:r>
            <a:endParaRPr/>
          </a:p>
        </p:txBody>
      </p:sp>
      <p:sp>
        <p:nvSpPr>
          <p:cNvPr id="208" name="Google Shape;208;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chemeClr val="dk1"/>
              </a:buClr>
              <a:buSzPts val="1800"/>
              <a:buFont typeface="Times New Roman"/>
              <a:buChar char="●"/>
            </a:pPr>
            <a:r>
              <a:rPr b="1" lang="en">
                <a:solidFill>
                  <a:schemeClr val="dk1"/>
                </a:solidFill>
                <a:latin typeface="Times New Roman"/>
                <a:ea typeface="Times New Roman"/>
                <a:cs typeface="Times New Roman"/>
                <a:sym typeface="Times New Roman"/>
              </a:rPr>
              <a:t>Interconnectivity between different CTEs</a:t>
            </a:r>
            <a:r>
              <a:rPr lang="en">
                <a:solidFill>
                  <a:schemeClr val="dk1"/>
                </a:solidFill>
                <a:latin typeface="Times New Roman"/>
                <a:ea typeface="Times New Roman"/>
                <a:cs typeface="Times New Roman"/>
                <a:sym typeface="Times New Roman"/>
              </a:rPr>
              <a:t> is currently lacking. Harnessing the potential of technology to establish this connection between CTEs across the country will greatly aid cross-pollination of idea, abilities and expertise.</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 </a:t>
            </a:r>
            <a:r>
              <a:rPr b="1" lang="en">
                <a:solidFill>
                  <a:schemeClr val="dk1"/>
                </a:solidFill>
                <a:latin typeface="Times New Roman"/>
                <a:ea typeface="Times New Roman"/>
                <a:cs typeface="Times New Roman"/>
                <a:sym typeface="Times New Roman"/>
              </a:rPr>
              <a:t>training management system</a:t>
            </a:r>
            <a:r>
              <a:rPr lang="en">
                <a:solidFill>
                  <a:schemeClr val="dk1"/>
                </a:solidFill>
                <a:latin typeface="Times New Roman"/>
                <a:ea typeface="Times New Roman"/>
                <a:cs typeface="Times New Roman"/>
                <a:sym typeface="Times New Roman"/>
              </a:rPr>
              <a:t> both at the institute and the state level will enable better load sharing and easier dissemination of knowledge by tracing and tracking teachers who need to attend faculty development programs.</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There is a need to better </a:t>
            </a:r>
            <a:r>
              <a:rPr b="1" lang="en">
                <a:solidFill>
                  <a:schemeClr val="dk1"/>
                </a:solidFill>
                <a:latin typeface="Times New Roman"/>
                <a:ea typeface="Times New Roman"/>
                <a:cs typeface="Times New Roman"/>
                <a:sym typeface="Times New Roman"/>
              </a:rPr>
              <a:t>regulate fund flow and infrastructure development</a:t>
            </a:r>
            <a:r>
              <a:rPr lang="en">
                <a:solidFill>
                  <a:schemeClr val="dk1"/>
                </a:solidFill>
                <a:latin typeface="Times New Roman"/>
                <a:ea typeface="Times New Roman"/>
                <a:cs typeface="Times New Roman"/>
                <a:sym typeface="Times New Roman"/>
              </a:rPr>
              <a:t> to support the activities of the CTEs.</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Font typeface="Times New Roman"/>
              <a:buChar char="●"/>
            </a:pPr>
            <a:r>
              <a:rPr b="1" lang="en">
                <a:solidFill>
                  <a:schemeClr val="dk1"/>
                </a:solidFill>
                <a:latin typeface="Times New Roman"/>
                <a:ea typeface="Times New Roman"/>
                <a:cs typeface="Times New Roman"/>
                <a:sym typeface="Times New Roman"/>
              </a:rPr>
              <a:t>Performance based incentives</a:t>
            </a:r>
            <a:r>
              <a:rPr lang="en">
                <a:solidFill>
                  <a:schemeClr val="dk1"/>
                </a:solidFill>
                <a:latin typeface="Times New Roman"/>
                <a:ea typeface="Times New Roman"/>
                <a:cs typeface="Times New Roman"/>
                <a:sym typeface="Times New Roman"/>
              </a:rPr>
              <a:t> can be implemented with greater rigour to encourage and motivate capable faculty to contribute to teacher education and nation building.</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209" name="Google Shape;209;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DIETs </a:t>
            </a:r>
            <a:endParaRPr/>
          </a:p>
        </p:txBody>
      </p:sp>
      <p:sp>
        <p:nvSpPr>
          <p:cNvPr id="215" name="Google Shape;215;p36"/>
          <p:cNvSpPr txBox="1"/>
          <p:nvPr>
            <p:ph idx="1" type="body"/>
          </p:nvPr>
        </p:nvSpPr>
        <p:spPr>
          <a:xfrm>
            <a:off x="311700" y="934100"/>
            <a:ext cx="8520600" cy="39927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Greater </a:t>
            </a:r>
            <a:r>
              <a:rPr b="1" lang="en">
                <a:solidFill>
                  <a:schemeClr val="dk1"/>
                </a:solidFill>
                <a:latin typeface="Times New Roman"/>
                <a:ea typeface="Times New Roman"/>
                <a:cs typeface="Times New Roman"/>
                <a:sym typeface="Times New Roman"/>
              </a:rPr>
              <a:t>awareness</a:t>
            </a:r>
            <a:r>
              <a:rPr lang="en">
                <a:solidFill>
                  <a:schemeClr val="dk1"/>
                </a:solidFill>
                <a:latin typeface="Times New Roman"/>
                <a:ea typeface="Times New Roman"/>
                <a:cs typeface="Times New Roman"/>
                <a:sym typeface="Times New Roman"/>
              </a:rPr>
              <a:t> needs to be built among the faculty at DIETs regarding their </a:t>
            </a:r>
            <a:r>
              <a:rPr b="1" lang="en">
                <a:solidFill>
                  <a:schemeClr val="dk1"/>
                </a:solidFill>
                <a:latin typeface="Times New Roman"/>
                <a:ea typeface="Times New Roman"/>
                <a:cs typeface="Times New Roman"/>
                <a:sym typeface="Times New Roman"/>
              </a:rPr>
              <a:t>academic and administrative responsibilities</a:t>
            </a:r>
            <a:r>
              <a:rPr lang="en">
                <a:solidFill>
                  <a:schemeClr val="dk1"/>
                </a:solidFill>
                <a:latin typeface="Times New Roman"/>
                <a:ea typeface="Times New Roman"/>
                <a:cs typeface="Times New Roman"/>
                <a:sym typeface="Times New Roman"/>
              </a:rPr>
              <a:t>.</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Like the CTEs, a </a:t>
            </a:r>
            <a:r>
              <a:rPr b="1" lang="en">
                <a:solidFill>
                  <a:schemeClr val="dk1"/>
                </a:solidFill>
                <a:latin typeface="Times New Roman"/>
                <a:ea typeface="Times New Roman"/>
                <a:cs typeface="Times New Roman"/>
                <a:sym typeface="Times New Roman"/>
              </a:rPr>
              <a:t>prioritisation of tasks</a:t>
            </a:r>
            <a:r>
              <a:rPr lang="en">
                <a:solidFill>
                  <a:schemeClr val="dk1"/>
                </a:solidFill>
                <a:latin typeface="Times New Roman"/>
                <a:ea typeface="Times New Roman"/>
                <a:cs typeface="Times New Roman"/>
                <a:sym typeface="Times New Roman"/>
              </a:rPr>
              <a:t> is required at, equally, the academic and administrative levels for a more efficient work distribution and functioning of the institutes.</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Greater </a:t>
            </a:r>
            <a:r>
              <a:rPr b="1" lang="en">
                <a:solidFill>
                  <a:schemeClr val="dk1"/>
                </a:solidFill>
                <a:latin typeface="Times New Roman"/>
                <a:ea typeface="Times New Roman"/>
                <a:cs typeface="Times New Roman"/>
                <a:sym typeface="Times New Roman"/>
              </a:rPr>
              <a:t>academic and financial autonomy</a:t>
            </a:r>
            <a:r>
              <a:rPr lang="en">
                <a:solidFill>
                  <a:schemeClr val="dk1"/>
                </a:solidFill>
                <a:latin typeface="Times New Roman"/>
                <a:ea typeface="Times New Roman"/>
                <a:cs typeface="Times New Roman"/>
                <a:sym typeface="Times New Roman"/>
              </a:rPr>
              <a:t> can help the DIETs address the specific needs of their local communities more effectively. This pertains to administrative and pedagogic roles in the education ecosystem.</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An </a:t>
            </a:r>
            <a:r>
              <a:rPr b="1" lang="en">
                <a:solidFill>
                  <a:schemeClr val="dk1"/>
                </a:solidFill>
                <a:latin typeface="Times New Roman"/>
                <a:ea typeface="Times New Roman"/>
                <a:cs typeface="Times New Roman"/>
                <a:sym typeface="Times New Roman"/>
              </a:rPr>
              <a:t>interconnection between DIETs</a:t>
            </a:r>
            <a:r>
              <a:rPr lang="en">
                <a:solidFill>
                  <a:schemeClr val="dk1"/>
                </a:solidFill>
                <a:latin typeface="Times New Roman"/>
                <a:ea typeface="Times New Roman"/>
                <a:cs typeface="Times New Roman"/>
                <a:sym typeface="Times New Roman"/>
              </a:rPr>
              <a:t> can help cross-pollination of </a:t>
            </a:r>
            <a:r>
              <a:rPr b="1" lang="en">
                <a:solidFill>
                  <a:schemeClr val="dk1"/>
                </a:solidFill>
                <a:latin typeface="Times New Roman"/>
                <a:ea typeface="Times New Roman"/>
                <a:cs typeface="Times New Roman"/>
                <a:sym typeface="Times New Roman"/>
              </a:rPr>
              <a:t>ideas, research and collaborative studies on best practices</a:t>
            </a:r>
            <a:r>
              <a:rPr lang="en">
                <a:solidFill>
                  <a:schemeClr val="dk1"/>
                </a:solidFill>
                <a:latin typeface="Times New Roman"/>
                <a:ea typeface="Times New Roman"/>
                <a:cs typeface="Times New Roman"/>
                <a:sym typeface="Times New Roman"/>
              </a:rPr>
              <a:t>. It will also enable </a:t>
            </a:r>
            <a:r>
              <a:rPr b="1" lang="en">
                <a:solidFill>
                  <a:schemeClr val="dk1"/>
                </a:solidFill>
                <a:latin typeface="Times New Roman"/>
                <a:ea typeface="Times New Roman"/>
                <a:cs typeface="Times New Roman"/>
                <a:sym typeface="Times New Roman"/>
              </a:rPr>
              <a:t>sharing of responsibilities</a:t>
            </a:r>
            <a:r>
              <a:rPr lang="en">
                <a:solidFill>
                  <a:schemeClr val="dk1"/>
                </a:solidFill>
                <a:latin typeface="Times New Roman"/>
                <a:ea typeface="Times New Roman"/>
                <a:cs typeface="Times New Roman"/>
                <a:sym typeface="Times New Roman"/>
              </a:rPr>
              <a:t> at the level of </a:t>
            </a:r>
            <a:r>
              <a:rPr b="1" lang="en">
                <a:solidFill>
                  <a:schemeClr val="dk1"/>
                </a:solidFill>
                <a:latin typeface="Times New Roman"/>
                <a:ea typeface="Times New Roman"/>
                <a:cs typeface="Times New Roman"/>
                <a:sym typeface="Times New Roman"/>
              </a:rPr>
              <a:t>materials design and curriculum development</a:t>
            </a:r>
            <a:r>
              <a:rPr lang="en">
                <a:solidFill>
                  <a:schemeClr val="dk1"/>
                </a:solidFill>
                <a:latin typeface="Times New Roman"/>
                <a:ea typeface="Times New Roman"/>
                <a:cs typeface="Times New Roman"/>
                <a:sym typeface="Times New Roman"/>
              </a:rPr>
              <a:t> by creating communities of practice.</a:t>
            </a:r>
            <a:r>
              <a:rPr lang="en"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216" name="Google Shape;216;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DIETs</a:t>
            </a:r>
            <a:endParaRPr/>
          </a:p>
        </p:txBody>
      </p:sp>
      <p:sp>
        <p:nvSpPr>
          <p:cNvPr id="222" name="Google Shape;222;p37"/>
          <p:cNvSpPr txBox="1"/>
          <p:nvPr>
            <p:ph idx="1" type="body"/>
          </p:nvPr>
        </p:nvSpPr>
        <p:spPr>
          <a:xfrm>
            <a:off x="311700" y="864050"/>
            <a:ext cx="8520600" cy="39528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 centralised training management system will aid in further cementing </a:t>
            </a:r>
            <a:r>
              <a:rPr b="1" lang="en">
                <a:solidFill>
                  <a:schemeClr val="dk1"/>
                </a:solidFill>
                <a:latin typeface="Times New Roman"/>
                <a:ea typeface="Times New Roman"/>
                <a:cs typeface="Times New Roman"/>
                <a:sym typeface="Times New Roman"/>
              </a:rPr>
              <a:t>collaborations between the different DIETs</a:t>
            </a:r>
            <a:r>
              <a:rPr lang="en">
                <a:solidFill>
                  <a:schemeClr val="dk1"/>
                </a:solidFill>
                <a:latin typeface="Times New Roman"/>
                <a:ea typeface="Times New Roman"/>
                <a:cs typeface="Times New Roman"/>
                <a:sym typeface="Times New Roman"/>
              </a:rPr>
              <a:t> in the state, not simply through faculty exchange and exposure visits but also by harnessing the affordances of technology to trace and track the needs of teachers in schools and address them effectively.</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 more </a:t>
            </a:r>
            <a:r>
              <a:rPr b="1" lang="en">
                <a:solidFill>
                  <a:schemeClr val="dk1"/>
                </a:solidFill>
                <a:latin typeface="Times New Roman"/>
                <a:ea typeface="Times New Roman"/>
                <a:cs typeface="Times New Roman"/>
                <a:sym typeface="Times New Roman"/>
              </a:rPr>
              <a:t>transparent, regulated and timely flow of funds</a:t>
            </a:r>
            <a:r>
              <a:rPr lang="en">
                <a:solidFill>
                  <a:schemeClr val="dk1"/>
                </a:solidFill>
                <a:latin typeface="Times New Roman"/>
                <a:ea typeface="Times New Roman"/>
                <a:cs typeface="Times New Roman"/>
                <a:sym typeface="Times New Roman"/>
              </a:rPr>
              <a:t> is desirable.</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Font typeface="Times New Roman"/>
              <a:buChar char="●"/>
            </a:pPr>
            <a:r>
              <a:rPr b="1" lang="en">
                <a:solidFill>
                  <a:schemeClr val="dk1"/>
                </a:solidFill>
                <a:latin typeface="Times New Roman"/>
                <a:ea typeface="Times New Roman"/>
                <a:cs typeface="Times New Roman"/>
                <a:sym typeface="Times New Roman"/>
              </a:rPr>
              <a:t>Performance based incentives</a:t>
            </a:r>
            <a:r>
              <a:rPr lang="en">
                <a:solidFill>
                  <a:schemeClr val="dk1"/>
                </a:solidFill>
                <a:latin typeface="Times New Roman"/>
                <a:ea typeface="Times New Roman"/>
                <a:cs typeface="Times New Roman"/>
                <a:sym typeface="Times New Roman"/>
              </a:rPr>
              <a:t> when introduced with greater rigour can act as motivating factors for faculty to deliver efficiently and effectively in their duties. </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Font typeface="Times New Roman"/>
              <a:buChar char="●"/>
            </a:pPr>
            <a:r>
              <a:rPr b="1" lang="en">
                <a:solidFill>
                  <a:schemeClr val="dk1"/>
                </a:solidFill>
                <a:latin typeface="Times New Roman"/>
                <a:ea typeface="Times New Roman"/>
                <a:cs typeface="Times New Roman"/>
                <a:sym typeface="Times New Roman"/>
              </a:rPr>
              <a:t>Encadrement of teacher educators</a:t>
            </a:r>
            <a:r>
              <a:rPr lang="en">
                <a:solidFill>
                  <a:schemeClr val="dk1"/>
                </a:solidFill>
                <a:latin typeface="Times New Roman"/>
                <a:ea typeface="Times New Roman"/>
                <a:cs typeface="Times New Roman"/>
                <a:sym typeface="Times New Roman"/>
              </a:rPr>
              <a:t> is necessary.</a:t>
            </a:r>
            <a:endParaRPr>
              <a:solidFill>
                <a:schemeClr val="dk1"/>
              </a:solidFill>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There is a need to view courses in elementary education as professionally viable degrees. It was suggested at some DIETs that the </a:t>
            </a:r>
            <a:r>
              <a:rPr b="1" lang="en">
                <a:solidFill>
                  <a:schemeClr val="dk1"/>
                </a:solidFill>
                <a:latin typeface="Times New Roman"/>
                <a:ea typeface="Times New Roman"/>
                <a:cs typeface="Times New Roman"/>
                <a:sym typeface="Times New Roman"/>
              </a:rPr>
              <a:t>course be renamed</a:t>
            </a:r>
            <a:r>
              <a:rPr lang="en">
                <a:solidFill>
                  <a:schemeClr val="dk1"/>
                </a:solidFill>
                <a:latin typeface="Times New Roman"/>
                <a:ea typeface="Times New Roman"/>
                <a:cs typeface="Times New Roman"/>
                <a:sym typeface="Times New Roman"/>
              </a:rPr>
              <a:t> as </a:t>
            </a:r>
            <a:r>
              <a:rPr b="1" i="1" lang="en">
                <a:solidFill>
                  <a:schemeClr val="dk1"/>
                </a:solidFill>
                <a:latin typeface="Times New Roman"/>
                <a:ea typeface="Times New Roman"/>
                <a:cs typeface="Times New Roman"/>
                <a:sym typeface="Times New Roman"/>
              </a:rPr>
              <a:t>Bachelor in Elementary Education</a:t>
            </a:r>
            <a:r>
              <a:rPr lang="en">
                <a:solidFill>
                  <a:schemeClr val="dk1"/>
                </a:solidFill>
                <a:latin typeface="Times New Roman"/>
                <a:ea typeface="Times New Roman"/>
                <a:cs typeface="Times New Roman"/>
                <a:sym typeface="Times New Roman"/>
              </a:rPr>
              <a:t>, which can cause a change in expectations of faculty and students and cause greater number of registrants.</a:t>
            </a:r>
            <a:endParaRPr>
              <a:solidFill>
                <a:schemeClr val="dk1"/>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223" name="Google Shape;223;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BITEs</a:t>
            </a:r>
            <a:endParaRPr/>
          </a:p>
        </p:txBody>
      </p:sp>
      <p:sp>
        <p:nvSpPr>
          <p:cNvPr id="229" name="Google Shape;229;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solidFill>
                  <a:srgbClr val="000000"/>
                </a:solidFill>
                <a:latin typeface="Times New Roman"/>
                <a:ea typeface="Times New Roman"/>
                <a:cs typeface="Times New Roman"/>
                <a:sym typeface="Times New Roman"/>
              </a:rPr>
              <a:t>Good start to </a:t>
            </a:r>
            <a:r>
              <a:rPr b="1" lang="en">
                <a:solidFill>
                  <a:srgbClr val="000000"/>
                </a:solidFill>
                <a:latin typeface="Times New Roman"/>
                <a:ea typeface="Times New Roman"/>
                <a:cs typeface="Times New Roman"/>
                <a:sym typeface="Times New Roman"/>
              </a:rPr>
              <a:t>address</a:t>
            </a:r>
            <a:r>
              <a:rPr b="1" lang="en">
                <a:solidFill>
                  <a:srgbClr val="000000"/>
                </a:solidFill>
                <a:latin typeface="Times New Roman"/>
                <a:ea typeface="Times New Roman"/>
                <a:cs typeface="Times New Roman"/>
                <a:sym typeface="Times New Roman"/>
              </a:rPr>
              <a:t> </a:t>
            </a:r>
            <a:r>
              <a:rPr b="1" lang="en">
                <a:solidFill>
                  <a:srgbClr val="000000"/>
                </a:solidFill>
                <a:latin typeface="Times New Roman"/>
                <a:ea typeface="Times New Roman"/>
                <a:cs typeface="Times New Roman"/>
                <a:sym typeface="Times New Roman"/>
              </a:rPr>
              <a:t>regional / local requirements</a:t>
            </a:r>
            <a:r>
              <a:rPr lang="en">
                <a:solidFill>
                  <a:srgbClr val="000000"/>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The BITEs have been envisaged as a powerful medium to reach the goal of quality and contextually relevant elementary education by ensuring the participation of local youth in the teaching profession. </a:t>
            </a:r>
            <a:endParaRPr>
              <a:latin typeface="Times New Roman"/>
              <a:ea typeface="Times New Roman"/>
              <a:cs typeface="Times New Roman"/>
              <a:sym typeface="Times New Roman"/>
            </a:endParaRPr>
          </a:p>
          <a:p>
            <a:pPr indent="-342900" lvl="0" marL="457200" rtl="0" algn="just">
              <a:spcBef>
                <a:spcPts val="0"/>
              </a:spcBef>
              <a:spcAft>
                <a:spcPts val="0"/>
              </a:spcAft>
              <a:buClr>
                <a:schemeClr val="dk1"/>
              </a:buClr>
              <a:buSzPts val="1800"/>
              <a:buFont typeface="Times New Roman"/>
              <a:buChar char="●"/>
            </a:pPr>
            <a:r>
              <a:rPr b="1" lang="en">
                <a:solidFill>
                  <a:schemeClr val="dk1"/>
                </a:solidFill>
                <a:latin typeface="Times New Roman"/>
                <a:ea typeface="Times New Roman"/>
                <a:cs typeface="Times New Roman"/>
                <a:sym typeface="Times New Roman"/>
              </a:rPr>
              <a:t>Shortage of faculty</a:t>
            </a:r>
            <a:r>
              <a:rPr lang="en">
                <a:solidFill>
                  <a:schemeClr val="dk1"/>
                </a:solidFill>
                <a:latin typeface="Times New Roman"/>
                <a:ea typeface="Times New Roman"/>
                <a:cs typeface="Times New Roman"/>
                <a:sym typeface="Times New Roman"/>
              </a:rPr>
              <a:t>, </a:t>
            </a:r>
            <a:r>
              <a:rPr b="1" lang="en">
                <a:solidFill>
                  <a:schemeClr val="dk1"/>
                </a:solidFill>
                <a:latin typeface="Times New Roman"/>
                <a:ea typeface="Times New Roman"/>
                <a:cs typeface="Times New Roman"/>
                <a:sym typeface="Times New Roman"/>
              </a:rPr>
              <a:t>inadequate infrastructure</a:t>
            </a:r>
            <a:r>
              <a:rPr lang="en">
                <a:solidFill>
                  <a:schemeClr val="dk1"/>
                </a:solidFill>
                <a:latin typeface="Times New Roman"/>
                <a:ea typeface="Times New Roman"/>
                <a:cs typeface="Times New Roman"/>
                <a:sym typeface="Times New Roman"/>
              </a:rPr>
              <a:t> and other facilities (e.g. a well equipped library or lab) that arise from the </a:t>
            </a:r>
            <a:r>
              <a:rPr b="1" lang="en">
                <a:solidFill>
                  <a:schemeClr val="dk1"/>
                </a:solidFill>
                <a:latin typeface="Times New Roman"/>
                <a:ea typeface="Times New Roman"/>
                <a:cs typeface="Times New Roman"/>
                <a:sym typeface="Times New Roman"/>
              </a:rPr>
              <a:t>lack of adequate and timely funding</a:t>
            </a:r>
            <a:r>
              <a:rPr lang="en">
                <a:solidFill>
                  <a:schemeClr val="dk1"/>
                </a:solidFill>
                <a:latin typeface="Times New Roman"/>
                <a:ea typeface="Times New Roman"/>
                <a:cs typeface="Times New Roman"/>
                <a:sym typeface="Times New Roman"/>
              </a:rPr>
              <a:t>. This adversely affects the quality of teaching learning offered in the institution.</a:t>
            </a:r>
            <a:endParaRPr>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TEAB minutes of the states over the past five years (2012-17) reveal </a:t>
            </a:r>
            <a:r>
              <a:rPr b="1" lang="en">
                <a:solidFill>
                  <a:schemeClr val="dk1"/>
                </a:solidFill>
                <a:latin typeface="Times New Roman"/>
                <a:ea typeface="Times New Roman"/>
                <a:cs typeface="Times New Roman"/>
                <a:sym typeface="Times New Roman"/>
              </a:rPr>
              <a:t>administrative logjams and financial roadblocks</a:t>
            </a:r>
            <a:r>
              <a:rPr lang="en">
                <a:solidFill>
                  <a:schemeClr val="dk1"/>
                </a:solidFill>
                <a:latin typeface="Times New Roman"/>
                <a:ea typeface="Times New Roman"/>
                <a:cs typeface="Times New Roman"/>
                <a:sym typeface="Times New Roman"/>
              </a:rPr>
              <a:t> that have led to several revisions and re-examining of the sanctioning of the proposed BITEs. </a:t>
            </a:r>
            <a:endParaRPr>
              <a:latin typeface="Times New Roman"/>
              <a:ea typeface="Times New Roman"/>
              <a:cs typeface="Times New Roman"/>
              <a:sym typeface="Times New Roman"/>
            </a:endParaRPr>
          </a:p>
        </p:txBody>
      </p:sp>
      <p:sp>
        <p:nvSpPr>
          <p:cNvPr id="230" name="Google Shape;230;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Teachers Professional Development </a:t>
            </a:r>
            <a:endParaRPr/>
          </a:p>
        </p:txBody>
      </p:sp>
      <p:sp>
        <p:nvSpPr>
          <p:cNvPr id="236" name="Google Shape;236;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Notion of quality: Pre-service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Link of Pre-service and In-service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Convergence</a:t>
            </a:r>
            <a:r>
              <a:rPr lang="en">
                <a:solidFill>
                  <a:srgbClr val="000000"/>
                </a:solidFill>
                <a:latin typeface="Times New Roman"/>
                <a:ea typeface="Times New Roman"/>
                <a:cs typeface="Times New Roman"/>
                <a:sym typeface="Times New Roman"/>
              </a:rPr>
              <a:t> of all </a:t>
            </a:r>
            <a:r>
              <a:rPr lang="en">
                <a:solidFill>
                  <a:srgbClr val="000000"/>
                </a:solidFill>
                <a:latin typeface="Times New Roman"/>
                <a:ea typeface="Times New Roman"/>
                <a:cs typeface="Times New Roman"/>
                <a:sym typeface="Times New Roman"/>
              </a:rPr>
              <a:t>scheme - SSA, RMSA &amp; CSSTE - Government of India has three different schemes for supporting school education and teachers’ education, namely, SSA, RMSA and CSSTE. All three schemes have significant components for in-service teacher education whereas CSSTE has pre-service component as well.</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Mechanism for In-service - </a:t>
            </a:r>
            <a:r>
              <a:rPr lang="en">
                <a:solidFill>
                  <a:srgbClr val="000000"/>
                </a:solidFill>
                <a:latin typeface="Times New Roman"/>
                <a:ea typeface="Times New Roman"/>
                <a:cs typeface="Times New Roman"/>
                <a:sym typeface="Times New Roman"/>
              </a:rPr>
              <a:t>Modalities of in-service training is grossly dependent on the structure of policy and scheme under which these trainings are usually funded and conducted within the state structures.  </a:t>
            </a:r>
            <a:endParaRPr>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a:solidFill>
                <a:srgbClr val="000000"/>
              </a:solidFill>
              <a:latin typeface="Times New Roman"/>
              <a:ea typeface="Times New Roman"/>
              <a:cs typeface="Times New Roman"/>
              <a:sym typeface="Times New Roman"/>
            </a:endParaRPr>
          </a:p>
        </p:txBody>
      </p:sp>
      <p:sp>
        <p:nvSpPr>
          <p:cNvPr id="237" name="Google Shape;237;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0"/>
          <p:cNvSpPr txBox="1"/>
          <p:nvPr>
            <p:ph type="title"/>
          </p:nvPr>
        </p:nvSpPr>
        <p:spPr>
          <a:xfrm>
            <a:off x="311700" y="223625"/>
            <a:ext cx="8520600" cy="5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of </a:t>
            </a:r>
            <a:r>
              <a:rPr lang="en"/>
              <a:t>Technology</a:t>
            </a:r>
            <a:r>
              <a:rPr lang="en"/>
              <a:t> </a:t>
            </a:r>
            <a:endParaRPr/>
          </a:p>
        </p:txBody>
      </p:sp>
      <p:sp>
        <p:nvSpPr>
          <p:cNvPr id="243" name="Google Shape;243;p40"/>
          <p:cNvSpPr txBox="1"/>
          <p:nvPr>
            <p:ph idx="1" type="body"/>
          </p:nvPr>
        </p:nvSpPr>
        <p:spPr>
          <a:xfrm>
            <a:off x="311700" y="794000"/>
            <a:ext cx="8520600" cy="4142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solidFill>
                  <a:schemeClr val="dk1"/>
                </a:solidFill>
                <a:latin typeface="Times New Roman"/>
                <a:ea typeface="Times New Roman"/>
                <a:cs typeface="Times New Roman"/>
                <a:sym typeface="Times New Roman"/>
              </a:rPr>
              <a:t>“Imagine a set of surgeons and school teachers, from lets say a hundred years back, travel to the current age. The surgeons from the bygone era would be mostly unable to determine what was happening and what the devices are in a modern operation room. This is because there has been a mega-change in the field of medicine by use of technology. Contrast to this the school teachers from the bygone era would be perfectly in tune, barring some strange devices in the classroom, regarding what was being taught and might be even able to take over the teaching in the class.” </a:t>
            </a:r>
            <a:endParaRPr>
              <a:solidFill>
                <a:schemeClr val="dk1"/>
              </a:solidFill>
              <a:latin typeface="Times New Roman"/>
              <a:ea typeface="Times New Roman"/>
              <a:cs typeface="Times New Roman"/>
              <a:sym typeface="Times New Roman"/>
            </a:endParaRPr>
          </a:p>
          <a:p>
            <a:pPr indent="0" lvl="0" marL="0" rtl="0" algn="r">
              <a:spcBef>
                <a:spcPts val="0"/>
              </a:spcBef>
              <a:spcAft>
                <a:spcPts val="0"/>
              </a:spcAft>
              <a:buNone/>
            </a:pPr>
            <a:r>
              <a:rPr i="1" lang="en">
                <a:solidFill>
                  <a:schemeClr val="dk1"/>
                </a:solidFill>
                <a:latin typeface="Times New Roman"/>
                <a:ea typeface="Times New Roman"/>
                <a:cs typeface="Times New Roman"/>
                <a:sym typeface="Times New Roman"/>
              </a:rPr>
              <a:t>The Children’s Machine: Rethinking Education in the Age of Computers, </a:t>
            </a:r>
            <a:endParaRPr i="1">
              <a:solidFill>
                <a:schemeClr val="dk1"/>
              </a:solidFill>
              <a:latin typeface="Times New Roman"/>
              <a:ea typeface="Times New Roman"/>
              <a:cs typeface="Times New Roman"/>
              <a:sym typeface="Times New Roman"/>
            </a:endParaRPr>
          </a:p>
          <a:p>
            <a:pPr indent="0" lvl="0" marL="0" rtl="0" algn="r">
              <a:spcBef>
                <a:spcPts val="0"/>
              </a:spcBef>
              <a:spcAft>
                <a:spcPts val="0"/>
              </a:spcAft>
              <a:buNone/>
            </a:pPr>
            <a:r>
              <a:rPr lang="en">
                <a:solidFill>
                  <a:schemeClr val="dk1"/>
                </a:solidFill>
                <a:latin typeface="Times New Roman"/>
                <a:ea typeface="Times New Roman"/>
                <a:cs typeface="Times New Roman"/>
                <a:sym typeface="Times New Roman"/>
              </a:rPr>
              <a:t>Seymour Papert (1991). </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With this parable Papert asks the question: </a:t>
            </a:r>
            <a:r>
              <a:rPr i="1" lang="en">
                <a:solidFill>
                  <a:schemeClr val="dk1"/>
                </a:solidFill>
                <a:latin typeface="Times New Roman"/>
                <a:ea typeface="Times New Roman"/>
                <a:cs typeface="Times New Roman"/>
                <a:sym typeface="Times New Roman"/>
              </a:rPr>
              <a:t>Why, through a period when so much human activity has been revolutionised (by use of computers) have we not seen comparable change in the way we help our children learn? </a:t>
            </a:r>
            <a:r>
              <a:rPr lang="en">
                <a:solidFill>
                  <a:schemeClr val="dk1"/>
                </a:solidFill>
                <a:latin typeface="Times New Roman"/>
                <a:ea typeface="Times New Roman"/>
                <a:cs typeface="Times New Roman"/>
                <a:sym typeface="Times New Roman"/>
              </a:rPr>
              <a:t>(p. 2)</a:t>
            </a:r>
            <a:endParaRPr>
              <a:solidFill>
                <a:schemeClr val="dk1"/>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244" name="Google Shape;244;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Nature of Technology Use across TEIs</a:t>
            </a:r>
            <a:endParaRPr/>
          </a:p>
        </p:txBody>
      </p:sp>
      <p:sp>
        <p:nvSpPr>
          <p:cNvPr id="250" name="Google Shape;250;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Use of technology limited to that of an infrastructural resource and not beyond (right now it’s limited to digital literacy)</a:t>
            </a:r>
            <a:endParaRPr>
              <a:solidFill>
                <a:srgbClr val="000000"/>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Not leveraged to its full potential as an aid, for example, a few TEIs are maintaining TMS (e.g., DIET Serchhip, MZ); conducting multi-modal B.Ed course (IASE, Aizawl, MZ); making TLMs (DIETs in Ujjain, Bikram (Patna), Nalanda)</a:t>
            </a:r>
            <a:endParaRPr>
              <a:solidFill>
                <a:srgbClr val="000000"/>
              </a:solidFill>
              <a:latin typeface="Times New Roman"/>
              <a:ea typeface="Times New Roman"/>
              <a:cs typeface="Times New Roman"/>
              <a:sym typeface="Times New Roman"/>
            </a:endParaRPr>
          </a:p>
        </p:txBody>
      </p:sp>
      <p:sp>
        <p:nvSpPr>
          <p:cNvPr id="251" name="Google Shape;251;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275425" y="3558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Data gathered from</a:t>
            </a:r>
            <a:endParaRPr/>
          </a:p>
        </p:txBody>
      </p:sp>
      <p:sp>
        <p:nvSpPr>
          <p:cNvPr id="69" name="Google Shape;69;p15"/>
          <p:cNvSpPr txBox="1"/>
          <p:nvPr>
            <p:ph idx="1" type="body"/>
          </p:nvPr>
        </p:nvSpPr>
        <p:spPr>
          <a:xfrm>
            <a:off x="393925" y="928550"/>
            <a:ext cx="8283600" cy="260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342900" lvl="0" marL="457200" rtl="0" algn="just">
              <a:lnSpc>
                <a:spcPct val="150000"/>
              </a:lnSpc>
              <a:spcBef>
                <a:spcPts val="16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Field work in 11 States / 2 UTs,</a:t>
            </a:r>
            <a:endParaRPr>
              <a:solidFill>
                <a:schemeClr val="dk1"/>
              </a:solidFill>
              <a:latin typeface="Times New Roman"/>
              <a:ea typeface="Times New Roman"/>
              <a:cs typeface="Times New Roman"/>
              <a:sym typeface="Times New Roman"/>
            </a:endParaRPr>
          </a:p>
          <a:p>
            <a:pPr indent="-342900" lvl="0" marL="457200" rtl="0" algn="just">
              <a:lnSpc>
                <a:spcPct val="15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Available reports, minutes and MIS data of the programme by the state and the central governments, </a:t>
            </a:r>
            <a:endParaRPr>
              <a:solidFill>
                <a:schemeClr val="dk1"/>
              </a:solidFill>
              <a:latin typeface="Times New Roman"/>
              <a:ea typeface="Times New Roman"/>
              <a:cs typeface="Times New Roman"/>
              <a:sym typeface="Times New Roman"/>
            </a:endParaRPr>
          </a:p>
          <a:p>
            <a:pPr indent="-342900" lvl="0" marL="457200" rtl="0" algn="just">
              <a:lnSpc>
                <a:spcPct val="15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Sampled SCERTs/ DIETs/ IASE/ CTEs, and </a:t>
            </a:r>
            <a:endParaRPr>
              <a:solidFill>
                <a:schemeClr val="dk1"/>
              </a:solidFill>
              <a:latin typeface="Times New Roman"/>
              <a:ea typeface="Times New Roman"/>
              <a:cs typeface="Times New Roman"/>
              <a:sym typeface="Times New Roman"/>
            </a:endParaRPr>
          </a:p>
          <a:p>
            <a:pPr indent="-342900" lvl="0" marL="457200" rtl="0" algn="just">
              <a:lnSpc>
                <a:spcPct val="15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Interactions with DRT/SSA/RMSA head, Education Secretaries</a:t>
            </a:r>
            <a:endParaRPr>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342900" lvl="0" marL="457200" rtl="0" algn="just">
              <a:lnSpc>
                <a:spcPct val="15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study provides recommendations about areas that need to be revised and strengthened under CSSTE; can serve as an important ingredient for evidence based policy formulation and reform. </a:t>
            </a:r>
            <a:endParaRPr>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1600"/>
              </a:spcAft>
              <a:buNone/>
            </a:pPr>
            <a:r>
              <a:t/>
            </a:r>
            <a:endParaRPr/>
          </a:p>
        </p:txBody>
      </p:sp>
      <p:sp>
        <p:nvSpPr>
          <p:cNvPr id="70" name="Google Shape;7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a:t>
            </a:r>
            <a:r>
              <a:rPr lang="en"/>
              <a:t> </a:t>
            </a:r>
            <a:endParaRPr/>
          </a:p>
        </p:txBody>
      </p:sp>
      <p:sp>
        <p:nvSpPr>
          <p:cNvPr id="257" name="Google Shape;257;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Continuation</a:t>
            </a:r>
            <a:r>
              <a:rPr lang="en">
                <a:solidFill>
                  <a:srgbClr val="000000"/>
                </a:solidFill>
              </a:rPr>
              <a:t> of CSSTE Scheme - only hope for quality </a:t>
            </a:r>
            <a:endParaRPr>
              <a:solidFill>
                <a:srgbClr val="000000"/>
              </a:solidFill>
            </a:endParaRPr>
          </a:p>
          <a:p>
            <a:pPr indent="0" lvl="0" marL="0" rtl="0" algn="l">
              <a:spcBef>
                <a:spcPts val="1600"/>
              </a:spcBef>
              <a:spcAft>
                <a:spcPts val="0"/>
              </a:spcAft>
              <a:buNone/>
            </a:pPr>
            <a:r>
              <a:rPr lang="en">
                <a:solidFill>
                  <a:srgbClr val="000000"/>
                </a:solidFill>
              </a:rPr>
              <a:t>All teachers training should merge with CSSTE; through SCERT, IASE, CTEs, DIETs, BITEs</a:t>
            </a:r>
            <a:endParaRPr>
              <a:solidFill>
                <a:srgbClr val="000000"/>
              </a:solidFill>
            </a:endParaRPr>
          </a:p>
          <a:p>
            <a:pPr indent="0" lvl="0" marL="0" rtl="0" algn="l">
              <a:spcBef>
                <a:spcPts val="1600"/>
              </a:spcBef>
              <a:spcAft>
                <a:spcPts val="0"/>
              </a:spcAft>
              <a:buNone/>
            </a:pPr>
            <a:r>
              <a:rPr lang="en">
                <a:solidFill>
                  <a:srgbClr val="000000"/>
                </a:solidFill>
              </a:rPr>
              <a:t>Convergence of all stakeholders on a single platform - no two heads/authorities</a:t>
            </a:r>
            <a:endParaRPr>
              <a:solidFill>
                <a:srgbClr val="000000"/>
              </a:solidFill>
            </a:endParaRPr>
          </a:p>
          <a:p>
            <a:pPr indent="0" lvl="0" marL="0" rtl="0" algn="l">
              <a:spcBef>
                <a:spcPts val="1600"/>
              </a:spcBef>
              <a:spcAft>
                <a:spcPts val="0"/>
              </a:spcAft>
              <a:buNone/>
            </a:pPr>
            <a:r>
              <a:rPr lang="en">
                <a:solidFill>
                  <a:srgbClr val="000000"/>
                </a:solidFill>
              </a:rPr>
              <a:t>Selected DIETs in every state be upgraded to take up secondary teacher education</a:t>
            </a:r>
            <a:endParaRPr>
              <a:solidFill>
                <a:srgbClr val="000000"/>
              </a:solidFill>
            </a:endParaRPr>
          </a:p>
          <a:p>
            <a:pPr indent="0" lvl="0" marL="0" rtl="0" algn="l">
              <a:spcBef>
                <a:spcPts val="1600"/>
              </a:spcBef>
              <a:spcAft>
                <a:spcPts val="0"/>
              </a:spcAft>
              <a:buNone/>
            </a:pPr>
            <a:r>
              <a:rPr lang="en">
                <a:solidFill>
                  <a:srgbClr val="000000"/>
                </a:solidFill>
              </a:rPr>
              <a:t>Replace D.El.Ed/D.Ed by B.Ed (Level 1) </a:t>
            </a:r>
            <a:endParaRPr>
              <a:solidFill>
                <a:srgbClr val="000000"/>
              </a:solidFill>
            </a:endParaRPr>
          </a:p>
          <a:p>
            <a:pPr indent="0" lvl="0" marL="0" rtl="0" algn="l">
              <a:spcBef>
                <a:spcPts val="1600"/>
              </a:spcBef>
              <a:spcAft>
                <a:spcPts val="1600"/>
              </a:spcAft>
              <a:buNone/>
            </a:pPr>
            <a:r>
              <a:t/>
            </a:r>
            <a:endParaRPr/>
          </a:p>
        </p:txBody>
      </p:sp>
      <p:sp>
        <p:nvSpPr>
          <p:cNvPr id="258" name="Google Shape;258;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ctr">
              <a:spcBef>
                <a:spcPts val="1600"/>
              </a:spcBef>
              <a:spcAft>
                <a:spcPts val="1600"/>
              </a:spcAft>
              <a:buNone/>
            </a:pPr>
            <a:r>
              <a:rPr b="1" lang="en" sz="2400">
                <a:solidFill>
                  <a:srgbClr val="000000"/>
                </a:solidFill>
              </a:rPr>
              <a:t>Thanks !</a:t>
            </a:r>
            <a:endParaRPr b="1" sz="2400">
              <a:solidFill>
                <a:srgbClr val="000000"/>
              </a:solidFill>
            </a:endParaRPr>
          </a:p>
        </p:txBody>
      </p:sp>
      <p:sp>
        <p:nvSpPr>
          <p:cNvPr id="264" name="Google Shape;264;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idx="1" type="body"/>
          </p:nvPr>
        </p:nvSpPr>
        <p:spPr>
          <a:xfrm>
            <a:off x="2596700" y="0"/>
            <a:ext cx="3362400" cy="476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t>Teacher Education Organogram  </a:t>
            </a:r>
            <a:r>
              <a:rPr lang="en"/>
              <a:t> </a:t>
            </a:r>
            <a:endParaRPr/>
          </a:p>
        </p:txBody>
      </p:sp>
      <p:pic>
        <p:nvPicPr>
          <p:cNvPr id="76" name="Google Shape;76;p16"/>
          <p:cNvPicPr preferRelativeResize="0"/>
          <p:nvPr/>
        </p:nvPicPr>
        <p:blipFill>
          <a:blip r:embed="rId3">
            <a:alphaModFix/>
          </a:blip>
          <a:stretch>
            <a:fillRect/>
          </a:stretch>
        </p:blipFill>
        <p:spPr>
          <a:xfrm>
            <a:off x="1032025" y="476700"/>
            <a:ext cx="5793024" cy="4538952"/>
          </a:xfrm>
          <a:prstGeom prst="rect">
            <a:avLst/>
          </a:prstGeom>
          <a:noFill/>
          <a:ln>
            <a:noFill/>
          </a:ln>
        </p:spPr>
      </p:pic>
      <p:sp>
        <p:nvSpPr>
          <p:cNvPr id="77" name="Google Shape;7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Evaluation questions and indicators for the study</a:t>
            </a:r>
            <a:endParaRPr sz="2400">
              <a:latin typeface="Times New Roman"/>
              <a:ea typeface="Times New Roman"/>
              <a:cs typeface="Times New Roman"/>
              <a:sym typeface="Times New Roman"/>
            </a:endParaRPr>
          </a:p>
        </p:txBody>
      </p:sp>
      <p:sp>
        <p:nvSpPr>
          <p:cNvPr id="83" name="Google Shape;83;p17"/>
          <p:cNvSpPr txBox="1"/>
          <p:nvPr>
            <p:ph idx="1" type="body"/>
          </p:nvPr>
        </p:nvSpPr>
        <p:spPr>
          <a:xfrm>
            <a:off x="478175" y="5193250"/>
            <a:ext cx="8520600" cy="18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84" name="Google Shape;84;p17"/>
          <p:cNvGraphicFramePr/>
          <p:nvPr/>
        </p:nvGraphicFramePr>
        <p:xfrm>
          <a:off x="367625" y="1145700"/>
          <a:ext cx="3000000" cy="3000000"/>
        </p:xfrm>
        <a:graphic>
          <a:graphicData uri="http://schemas.openxmlformats.org/drawingml/2006/table">
            <a:tbl>
              <a:tblPr>
                <a:noFill/>
                <a:tableStyleId>{BD33E2A9-B0EA-4A95-9A70-0EFEA4A0F2DC}</a:tableStyleId>
              </a:tblPr>
              <a:tblGrid>
                <a:gridCol w="4436800"/>
                <a:gridCol w="4035250"/>
              </a:tblGrid>
              <a:tr h="449950">
                <a:tc>
                  <a:txBody>
                    <a:bodyPr/>
                    <a:lstStyle/>
                    <a:p>
                      <a:pPr indent="0" lvl="0" marL="0" rtl="0" algn="l">
                        <a:spcBef>
                          <a:spcPts val="0"/>
                        </a:spcBef>
                        <a:spcAft>
                          <a:spcPts val="0"/>
                        </a:spcAft>
                        <a:buNone/>
                      </a:pPr>
                      <a:r>
                        <a:rPr lang="en"/>
                        <a:t>Research Questions</a:t>
                      </a:r>
                      <a:endParaRPr/>
                    </a:p>
                  </a:txBody>
                  <a:tcPr marT="91425" marB="91425" marR="91425" marL="91425"/>
                </a:tc>
                <a:tc>
                  <a:txBody>
                    <a:bodyPr/>
                    <a:lstStyle/>
                    <a:p>
                      <a:pPr indent="0" lvl="0" marL="0" rtl="0" algn="l">
                        <a:spcBef>
                          <a:spcPts val="0"/>
                        </a:spcBef>
                        <a:spcAft>
                          <a:spcPts val="0"/>
                        </a:spcAft>
                        <a:buNone/>
                      </a:pPr>
                      <a:r>
                        <a:rPr lang="en"/>
                        <a:t>Indicators</a:t>
                      </a:r>
                      <a:endParaRPr/>
                    </a:p>
                  </a:txBody>
                  <a:tcPr marT="91425" marB="91425" marR="91425" marL="91425"/>
                </a:tc>
              </a:tr>
              <a:tr h="1312850">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Has there been an improvement in Pre-Service Teacher Education and has it contributed towards overall improvement of teacher professional development and school improvement?</a:t>
                      </a:r>
                      <a:endParaRPr/>
                    </a:p>
                  </a:txBody>
                  <a:tcPr marT="91425" marB="91425" marR="91425" marL="91425"/>
                </a:tc>
                <a:tc>
                  <a:txBody>
                    <a:bodyPr/>
                    <a:lstStyle/>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Quality of Teachers Education Program,</a:t>
                      </a:r>
                      <a:endParaRPr sz="1200">
                        <a:solidFill>
                          <a:schemeClr val="dk1"/>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Curricular revision</a:t>
                      </a:r>
                      <a:endParaRPr sz="1200">
                        <a:solidFill>
                          <a:schemeClr val="dk1"/>
                        </a:solidFill>
                        <a:latin typeface="Times New Roman"/>
                        <a:ea typeface="Times New Roman"/>
                        <a:cs typeface="Times New Roman"/>
                        <a:sym typeface="Times New Roman"/>
                      </a:endParaRPr>
                    </a:p>
                    <a:p>
                      <a:pPr indent="-304800" lvl="0" marL="457200" rtl="0" algn="l">
                        <a:lnSpc>
                          <a:spcPct val="1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Classroom transaction</a:t>
                      </a:r>
                      <a:endParaRPr sz="1200">
                        <a:solidFill>
                          <a:schemeClr val="dk1"/>
                        </a:solidFill>
                        <a:latin typeface="Times New Roman"/>
                        <a:ea typeface="Times New Roman"/>
                        <a:cs typeface="Times New Roman"/>
                        <a:sym typeface="Times New Roman"/>
                      </a:endParaRPr>
                    </a:p>
                    <a:p>
                      <a:pPr indent="-317500" lvl="0" marL="457200" rtl="0" algn="l">
                        <a:lnSpc>
                          <a:spcPct val="100000"/>
                        </a:lnSpc>
                        <a:spcBef>
                          <a:spcPts val="0"/>
                        </a:spcBef>
                        <a:spcAft>
                          <a:spcPts val="0"/>
                        </a:spcAft>
                        <a:buClr>
                          <a:schemeClr val="dk1"/>
                        </a:buClr>
                        <a:buSzPts val="1400"/>
                        <a:buChar char="●"/>
                      </a:pPr>
                      <a:r>
                        <a:rPr lang="en" sz="1100">
                          <a:solidFill>
                            <a:schemeClr val="dk1"/>
                          </a:solidFill>
                        </a:rPr>
                        <a:t>F</a:t>
                      </a:r>
                      <a:r>
                        <a:rPr lang="en" sz="1200">
                          <a:solidFill>
                            <a:schemeClr val="dk1"/>
                          </a:solidFill>
                          <a:latin typeface="Times New Roman"/>
                          <a:ea typeface="Times New Roman"/>
                          <a:cs typeface="Times New Roman"/>
                          <a:sym typeface="Times New Roman"/>
                        </a:rPr>
                        <a:t>acility at pre-service institution</a:t>
                      </a:r>
                      <a:endParaRPr sz="1200">
                        <a:solidFill>
                          <a:schemeClr val="dk1"/>
                        </a:solidFill>
                        <a:latin typeface="Times New Roman"/>
                        <a:ea typeface="Times New Roman"/>
                        <a:cs typeface="Times New Roman"/>
                        <a:sym typeface="Times New Roman"/>
                      </a:endParaRPr>
                    </a:p>
                    <a:p>
                      <a:pPr indent="-317500" lvl="0" marL="457200" rtl="0" algn="l">
                        <a:lnSpc>
                          <a:spcPct val="100000"/>
                        </a:lnSpc>
                        <a:spcBef>
                          <a:spcPts val="0"/>
                        </a:spcBef>
                        <a:spcAft>
                          <a:spcPts val="0"/>
                        </a:spcAft>
                        <a:buClr>
                          <a:schemeClr val="dk1"/>
                        </a:buClr>
                        <a:buSzPts val="1400"/>
                        <a:buChar char="●"/>
                      </a:pPr>
                      <a:r>
                        <a:rPr lang="en" sz="1200">
                          <a:solidFill>
                            <a:schemeClr val="dk1"/>
                          </a:solidFill>
                          <a:latin typeface="Times New Roman"/>
                          <a:ea typeface="Times New Roman"/>
                          <a:cs typeface="Times New Roman"/>
                          <a:sym typeface="Times New Roman"/>
                        </a:rPr>
                        <a:t>Faculties and expertise</a:t>
                      </a:r>
                      <a:endParaRPr/>
                    </a:p>
                  </a:txBody>
                  <a:tcPr marT="91425" marB="91425" marR="91425" marL="91425"/>
                </a:tc>
              </a:tr>
              <a:tr h="832250">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Has there been an improvement in In-Service Teacher Education and has it contributed towards overall improvement of teacher professional development and school improvement?</a:t>
                      </a:r>
                      <a:endParaRPr/>
                    </a:p>
                  </a:txBody>
                  <a:tcPr marT="91425" marB="91425" marR="91425" marL="91425"/>
                </a:tc>
                <a:tc>
                  <a:txBody>
                    <a:bodyPr/>
                    <a:lstStyle/>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Quality of training module</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Quality of transaction</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Follow up process </a:t>
                      </a:r>
                      <a:endParaRPr/>
                    </a:p>
                  </a:txBody>
                  <a:tcPr marT="91425" marB="91425" marR="91425" marL="91425"/>
                </a:tc>
              </a:tr>
              <a:tr h="113810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Has there been development of professionalism and capacity of Teacher Educators?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a:txBody>
                  <a:tcPr marT="91425" marB="91425" marR="91425" marL="91425"/>
                </a:tc>
                <a:tc>
                  <a:txBody>
                    <a:bodyPr/>
                    <a:lstStyle/>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Process and mechanism to prepare  teacher educators in system</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Activities to prepare teachers educators</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Materials / Module for teachers educators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a:txBody>
                  <a:tcPr marT="91425" marB="91425" marR="91425" marL="91425"/>
                </a:tc>
              </a:tr>
            </a:tbl>
          </a:graphicData>
        </a:graphic>
      </p:graphicFrame>
      <p:sp>
        <p:nvSpPr>
          <p:cNvPr id="85" name="Google Shape;85;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idx="1" type="body"/>
          </p:nvPr>
        </p:nvSpPr>
        <p:spPr>
          <a:xfrm>
            <a:off x="-1930875" y="5349900"/>
            <a:ext cx="6425100" cy="1615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91" name="Google Shape;91;p18"/>
          <p:cNvGraphicFramePr/>
          <p:nvPr/>
        </p:nvGraphicFramePr>
        <p:xfrm>
          <a:off x="407500" y="302163"/>
          <a:ext cx="3000000" cy="3000000"/>
        </p:xfrm>
        <a:graphic>
          <a:graphicData uri="http://schemas.openxmlformats.org/drawingml/2006/table">
            <a:tbl>
              <a:tblPr>
                <a:noFill/>
                <a:tableStyleId>{BD33E2A9-B0EA-4A95-9A70-0EFEA4A0F2DC}</a:tableStyleId>
              </a:tblPr>
              <a:tblGrid>
                <a:gridCol w="4207400"/>
                <a:gridCol w="4207400"/>
              </a:tblGrid>
              <a:tr h="173000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Have strong inter-linkages developed within Teacher education and training sector between the following:</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Existing Departments and Institutions at district level Existing Departments and Institutions at state level</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Higher Education Institutions</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Schools</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Non-Government Organizations</a:t>
                      </a:r>
                      <a:endParaRPr/>
                    </a:p>
                  </a:txBody>
                  <a:tcPr marT="91425" marB="91425" marR="91425" marL="91425"/>
                </a:tc>
                <a:tc>
                  <a:txBody>
                    <a:bodyPr/>
                    <a:lstStyle/>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Nature of activities to ensure convergence among state level</a:t>
                      </a:r>
                      <a:endParaRPr sz="1200">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Char char="●"/>
                      </a:pPr>
                      <a:r>
                        <a:rPr lang="en" sz="1200">
                          <a:solidFill>
                            <a:schemeClr val="dk1"/>
                          </a:solidFill>
                          <a:latin typeface="Times New Roman"/>
                          <a:ea typeface="Times New Roman"/>
                          <a:cs typeface="Times New Roman"/>
                          <a:sym typeface="Times New Roman"/>
                        </a:rPr>
                        <a:t>Nature of activities to ensure convergence among district and sub district level  </a:t>
                      </a:r>
                      <a:r>
                        <a:rPr lang="en" sz="1100">
                          <a:solidFill>
                            <a:schemeClr val="dk1"/>
                          </a:solidFill>
                        </a:rPr>
                        <a:t> </a:t>
                      </a:r>
                      <a:endParaRPr/>
                    </a:p>
                  </a:txBody>
                  <a:tcPr marT="91425" marB="91425" marR="91425" marL="91425"/>
                </a:tc>
              </a:tr>
              <a:tr h="730850">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Have institutions at all levels led to the adequate supply and quality of trained teachers at elementary and secondary levels of education?</a:t>
                      </a:r>
                      <a:endParaRPr/>
                    </a:p>
                  </a:txBody>
                  <a:tcPr marT="91425" marB="91425" marR="91425" marL="91425"/>
                </a:tc>
                <a:tc>
                  <a:txBody>
                    <a:bodyPr/>
                    <a:lstStyle/>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Percentage of trained teachers in system</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a:txBody>
                  <a:tcPr marT="91425" marB="91425" marR="91425" marL="91425"/>
                </a:tc>
              </a:tr>
              <a:tr h="759625">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Is there in place processes, systems and structures across institutions to ensure planning, monitoring and tracking?</a:t>
                      </a:r>
                      <a:endParaRPr sz="1100">
                        <a:solidFill>
                          <a:schemeClr val="dk1"/>
                        </a:solidFill>
                      </a:endParaRPr>
                    </a:p>
                  </a:txBody>
                  <a:tcPr marT="91425" marB="91425" marR="91425" marL="91425"/>
                </a:tc>
                <a:tc>
                  <a:txBody>
                    <a:bodyPr/>
                    <a:lstStyle/>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Process of planning</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Mechanism for Monitoring</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a:txBody>
                  <a:tcPr marT="91425" marB="91425" marR="91425" marL="91425"/>
                </a:tc>
              </a:tr>
              <a:tr h="577375">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Has there been an adherence to guidelines related to staffing?</a:t>
                      </a:r>
                      <a:endParaRPr/>
                    </a:p>
                  </a:txBody>
                  <a:tcPr marT="91425" marB="91425" marR="91425" marL="91425"/>
                </a:tc>
                <a:tc>
                  <a:txBody>
                    <a:bodyPr/>
                    <a:lstStyle/>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Vacancy</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a:txBody>
                  <a:tcPr marT="91425" marB="91425" marR="91425" marL="91425"/>
                </a:tc>
              </a:tr>
              <a:tr h="759625">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Has there been an adherence to guidelines related to the infrastructure?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a:txBody>
                  <a:tcPr marT="91425" marB="91425" marR="91425" marL="91425"/>
                </a:tc>
                <a:tc>
                  <a:txBody>
                    <a:bodyPr/>
                    <a:lstStyle/>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Improved infrastructure in Institute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a:txBody>
                  <a:tcPr marT="91425" marB="91425" marR="91425" marL="91425"/>
                </a:tc>
              </a:tr>
            </a:tbl>
          </a:graphicData>
        </a:graphic>
      </p:graphicFrame>
      <p:sp>
        <p:nvSpPr>
          <p:cNvPr id="92" name="Google Shape;9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graphicFrame>
        <p:nvGraphicFramePr>
          <p:cNvPr id="97" name="Google Shape;97;p19"/>
          <p:cNvGraphicFramePr/>
          <p:nvPr/>
        </p:nvGraphicFramePr>
        <p:xfrm>
          <a:off x="384125" y="659450"/>
          <a:ext cx="3000000" cy="3000000"/>
        </p:xfrm>
        <a:graphic>
          <a:graphicData uri="http://schemas.openxmlformats.org/drawingml/2006/table">
            <a:tbl>
              <a:tblPr>
                <a:noFill/>
                <a:tableStyleId>{BD33E2A9-B0EA-4A95-9A70-0EFEA4A0F2DC}</a:tableStyleId>
              </a:tblPr>
              <a:tblGrid>
                <a:gridCol w="4187875"/>
                <a:gridCol w="4187875"/>
              </a:tblGrid>
              <a:tr h="833000">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Has there been an adherence to guidelines related to the flow of funds? </a:t>
                      </a:r>
                      <a:endParaRPr sz="12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Timely fund flow</a:t>
                      </a:r>
                      <a:endParaRPr sz="1200">
                        <a:latin typeface="Times New Roman"/>
                        <a:ea typeface="Times New Roman"/>
                        <a:cs typeface="Times New Roman"/>
                        <a:sym typeface="Times New Roman"/>
                      </a:endParaRPr>
                    </a:p>
                  </a:txBody>
                  <a:tcPr marT="91425" marB="91425" marR="91425" marL="91425"/>
                </a:tc>
              </a:tr>
              <a:tr h="1123200">
                <a:tc>
                  <a:txBody>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Has there been use of ICT to enhance institutional, instructional and teaching quality across the institutions?</a:t>
                      </a:r>
                      <a:endParaRPr sz="1200">
                        <a:latin typeface="Times New Roman"/>
                        <a:ea typeface="Times New Roman"/>
                        <a:cs typeface="Times New Roman"/>
                        <a:sym typeface="Times New Roman"/>
                      </a:endParaRPr>
                    </a:p>
                  </a:txBody>
                  <a:tcPr marT="91425" marB="91425" marR="91425" marL="91425"/>
                </a:tc>
                <a:tc>
                  <a:txBody>
                    <a:bodyPr/>
                    <a:lstStyle/>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Nature and quality of teachers training for ICT</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No. of program in ICT</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Materials developed in ICT</a:t>
                      </a:r>
                      <a:endParaRPr sz="1200">
                        <a:latin typeface="Times New Roman"/>
                        <a:ea typeface="Times New Roman"/>
                        <a:cs typeface="Times New Roman"/>
                        <a:sym typeface="Times New Roman"/>
                      </a:endParaRPr>
                    </a:p>
                  </a:txBody>
                  <a:tcPr marT="91425" marB="91425" marR="91425" marL="91425"/>
                </a:tc>
              </a:tr>
              <a:tr h="219785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To what extent has the academic profile of the institutions been strengthened through the following:</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Research and Publication</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Education Courses for Faculty</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Seminars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Workshops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Study Tours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tc>
                <a:tc>
                  <a:txBody>
                    <a:bodyPr/>
                    <a:lstStyle/>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Nature of publication</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Quality of courses for faculty</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Quality of seminar</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Quality of study</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txBody>
                  <a:tcPr marT="91425" marB="91425" marR="91425" marL="91425"/>
                </a:tc>
              </a:tr>
            </a:tbl>
          </a:graphicData>
        </a:graphic>
      </p:graphicFrame>
      <p:sp>
        <p:nvSpPr>
          <p:cNvPr id="98" name="Google Shape;9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aphicFrame>
        <p:nvGraphicFramePr>
          <p:cNvPr id="103" name="Google Shape;103;p20"/>
          <p:cNvGraphicFramePr/>
          <p:nvPr/>
        </p:nvGraphicFramePr>
        <p:xfrm>
          <a:off x="353163" y="694675"/>
          <a:ext cx="3000000" cy="3000000"/>
        </p:xfrm>
        <a:graphic>
          <a:graphicData uri="http://schemas.openxmlformats.org/drawingml/2006/table">
            <a:tbl>
              <a:tblPr>
                <a:noFill/>
                <a:tableStyleId>{BD33E2A9-B0EA-4A95-9A70-0EFEA4A0F2DC}</a:tableStyleId>
              </a:tblPr>
              <a:tblGrid>
                <a:gridCol w="5220525"/>
                <a:gridCol w="3217150"/>
              </a:tblGrid>
              <a:tr h="1023500">
                <a:tc>
                  <a:txBody>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Has the flow of funds affected the quality of implementation of the scheme?</a:t>
                      </a:r>
                      <a:endParaRPr>
                        <a:latin typeface="Times New Roman"/>
                        <a:ea typeface="Times New Roman"/>
                        <a:cs typeface="Times New Roman"/>
                        <a:sym typeface="Times New Roman"/>
                      </a:endParaRPr>
                    </a:p>
                  </a:txBody>
                  <a:tcPr marT="91425" marB="91425" marR="91425" marL="91425"/>
                </a:tc>
                <a:tc>
                  <a:txBody>
                    <a:bodyPr/>
                    <a:lstStyle/>
                    <a:p>
                      <a:pPr indent="-317500" lvl="0" marL="457200" rtl="0" algn="l">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Fund flow mechanism</a:t>
                      </a:r>
                      <a:endParaRPr>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Expenditure per quarter</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txBody>
                  <a:tcPr marT="91425" marB="91425" marR="91425" marL="91425"/>
                </a:tc>
              </a:tr>
              <a:tr h="1820175">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Has there been scope for operational autonomy for institutions under the scheme?</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Has there been scope for various actors and institutions to adapt the guidelines and requirements to meet local needs of quality and adequacy?</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Innovative use of support available under CSSTE</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txBody>
                  <a:tcPr marT="91425" marB="91425" marR="91425" marL="91425"/>
                </a:tc>
              </a:tr>
            </a:tbl>
          </a:graphicData>
        </a:graphic>
      </p:graphicFrame>
      <p:sp>
        <p:nvSpPr>
          <p:cNvPr id="104" name="Google Shape;10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265350" y="242450"/>
            <a:ext cx="8520600" cy="36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Summary of tools employed</a:t>
            </a:r>
            <a:endParaRPr/>
          </a:p>
        </p:txBody>
      </p:sp>
      <p:sp>
        <p:nvSpPr>
          <p:cNvPr id="110" name="Google Shape;11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111" name="Google Shape;111;p21"/>
          <p:cNvGraphicFramePr/>
          <p:nvPr/>
        </p:nvGraphicFramePr>
        <p:xfrm>
          <a:off x="338075" y="822050"/>
          <a:ext cx="3000000" cy="3000000"/>
        </p:xfrm>
        <a:graphic>
          <a:graphicData uri="http://schemas.openxmlformats.org/drawingml/2006/table">
            <a:tbl>
              <a:tblPr>
                <a:noFill/>
                <a:tableStyleId>{798A3BD7-FEC6-44C1-A1E9-B11BD84B1F51}</a:tableStyleId>
              </a:tblPr>
              <a:tblGrid>
                <a:gridCol w="741650"/>
                <a:gridCol w="2032400"/>
                <a:gridCol w="2066200"/>
                <a:gridCol w="3607625"/>
              </a:tblGrid>
              <a:tr h="756400">
                <a:tc>
                  <a:txBody>
                    <a:bodyPr/>
                    <a:lstStyle/>
                    <a:p>
                      <a:pPr indent="0" lvl="0" marL="0" rtl="0" algn="ctr">
                        <a:spcBef>
                          <a:spcPts val="0"/>
                        </a:spcBef>
                        <a:spcAft>
                          <a:spcPts val="0"/>
                        </a:spcAft>
                        <a:buNone/>
                      </a:pPr>
                      <a:r>
                        <a:rPr b="1" lang="en" sz="1100"/>
                        <a:t>Tool No.</a:t>
                      </a:r>
                      <a:endParaRPr b="1"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en" sz="1100"/>
                        <a:t>			</a:t>
                      </a:r>
                      <a:endParaRPr b="1" sz="1100"/>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Tool Name</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100"/>
                        <a:t>		</a:t>
                      </a:r>
                      <a:endParaRPr b="1"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en" sz="1100"/>
                        <a:t>			</a:t>
                      </a:r>
                      <a:endParaRPr b="1" sz="1100"/>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Respondent</a:t>
                      </a:r>
                      <a:endParaRPr b="1"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en" sz="1100"/>
                        <a:t>			</a:t>
                      </a:r>
                      <a:endParaRPr b="1" sz="1100"/>
                    </a:p>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Details</a:t>
                      </a:r>
                      <a:endParaRPr b="1"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EAD1DC"/>
                    </a:solidFill>
                  </a:tcPr>
                </a:tc>
              </a:tr>
              <a:tr h="1253050">
                <a:tc>
                  <a:txBody>
                    <a:bodyPr/>
                    <a:lstStyle/>
                    <a:p>
                      <a:pPr indent="0" lvl="0" marL="0" rtl="0" algn="l">
                        <a:spcBef>
                          <a:spcPts val="0"/>
                        </a:spcBef>
                        <a:spcAft>
                          <a:spcPts val="0"/>
                        </a:spcAft>
                        <a:buNone/>
                      </a:pPr>
                      <a:r>
                        <a:rPr lang="en" sz="1100"/>
                        <a:t>	</a:t>
                      </a:r>
                      <a:r>
                        <a:rPr lang="en" sz="1200">
                          <a:latin typeface="Times New Roman"/>
                          <a:ea typeface="Times New Roman"/>
                          <a:cs typeface="Times New Roman"/>
                          <a:sym typeface="Times New Roman"/>
                        </a:rPr>
                        <a:t>Tool 1</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200">
                          <a:latin typeface="Times New Roman"/>
                          <a:ea typeface="Times New Roman"/>
                          <a:cs typeface="Times New Roman"/>
                          <a:sym typeface="Times New Roman"/>
                        </a:rPr>
                        <a:t>Interview Schedule for State Coordinators of TE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200">
                          <a:latin typeface="Times New Roman"/>
                          <a:ea typeface="Times New Roman"/>
                          <a:cs typeface="Times New Roman"/>
                          <a:sym typeface="Times New Roman"/>
                        </a:rPr>
                        <a:t>State level TE functionaries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200">
                          <a:latin typeface="Times New Roman"/>
                          <a:ea typeface="Times New Roman"/>
                          <a:cs typeface="Times New Roman"/>
                          <a:sym typeface="Times New Roman"/>
                        </a:rPr>
                        <a:t>Contains all basic information of state’s teachers education progress, fund flow, coordination, annual plan and monitoring of CSSTE for all years pertinent to the study</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CFE2F3"/>
                    </a:solidFill>
                  </a:tcPr>
                </a:tc>
              </a:tr>
              <a:tr h="1062025">
                <a:tc>
                  <a:txBody>
                    <a:bodyPr/>
                    <a:lstStyle/>
                    <a:p>
                      <a:pPr indent="0" lvl="0" marL="0" rtl="0" algn="l">
                        <a:spcBef>
                          <a:spcPts val="0"/>
                        </a:spcBef>
                        <a:spcAft>
                          <a:spcPts val="0"/>
                        </a:spcAft>
                        <a:buNone/>
                      </a:pPr>
                      <a:r>
                        <a:rPr lang="en" sz="1100"/>
                        <a:t>	</a:t>
                      </a:r>
                      <a:r>
                        <a:rPr lang="en" sz="1200">
                          <a:latin typeface="Times New Roman"/>
                          <a:ea typeface="Times New Roman"/>
                          <a:cs typeface="Times New Roman"/>
                          <a:sym typeface="Times New Roman"/>
                        </a:rPr>
                        <a:t>Tool 2</a:t>
                      </a: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200">
                          <a:latin typeface="Times New Roman"/>
                          <a:ea typeface="Times New Roman"/>
                          <a:cs typeface="Times New Roman"/>
                          <a:sym typeface="Times New Roman"/>
                        </a:rPr>
                        <a:t>Key Informant Interview Schedule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200">
                          <a:latin typeface="Times New Roman"/>
                          <a:ea typeface="Times New Roman"/>
                          <a:cs typeface="Times New Roman"/>
                          <a:sym typeface="Times New Roman"/>
                        </a:rPr>
                        <a:t>State Education Secretary, SCERT Director</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200">
                          <a:latin typeface="Times New Roman"/>
                          <a:ea typeface="Times New Roman"/>
                          <a:cs typeface="Times New Roman"/>
                          <a:sym typeface="Times New Roman"/>
                        </a:rPr>
                        <a:t>Gathers perceptions, views, insights, experience and contextual scenario of the state </a:t>
                      </a:r>
                      <a:r>
                        <a:rPr lang="en" sz="1100"/>
                        <a:t>			</a:t>
                      </a:r>
                      <a:endParaRPr sz="1100"/>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CFE2F3"/>
                    </a:solidFill>
                  </a:tcPr>
                </a:tc>
              </a:tr>
              <a:tr h="1071600">
                <a:tc>
                  <a:txBody>
                    <a:bodyPr/>
                    <a:lstStyle/>
                    <a:p>
                      <a:pPr indent="0" lvl="0" marL="0" rtl="0" algn="l">
                        <a:spcBef>
                          <a:spcPts val="0"/>
                        </a:spcBef>
                        <a:spcAft>
                          <a:spcPts val="0"/>
                        </a:spcAft>
                        <a:buNone/>
                      </a:pPr>
                      <a:r>
                        <a:rPr lang="en" sz="1100"/>
                        <a:t>	</a:t>
                      </a:r>
                      <a:r>
                        <a:rPr lang="en" sz="1200">
                          <a:latin typeface="Times New Roman"/>
                          <a:ea typeface="Times New Roman"/>
                          <a:cs typeface="Times New Roman"/>
                          <a:sym typeface="Times New Roman"/>
                        </a:rPr>
                        <a:t>Tool 3</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200">
                          <a:latin typeface="Times New Roman"/>
                          <a:ea typeface="Times New Roman"/>
                          <a:cs typeface="Times New Roman"/>
                          <a:sym typeface="Times New Roman"/>
                        </a:rPr>
                        <a:t>Focus 	Group Discussion Guide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200">
                          <a:latin typeface="Times New Roman"/>
                          <a:ea typeface="Times New Roman"/>
                          <a:cs typeface="Times New Roman"/>
                          <a:sym typeface="Times New Roman"/>
                        </a:rPr>
                        <a:t>SCERT faculty</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			</a:t>
                      </a:r>
                      <a:endParaRPr sz="1100"/>
                    </a:p>
                    <a:p>
                      <a:pPr indent="0" lvl="0" marL="0" rtl="0" algn="l">
                        <a:spcBef>
                          <a:spcPts val="0"/>
                        </a:spcBef>
                        <a:spcAft>
                          <a:spcPts val="0"/>
                        </a:spcAft>
                        <a:buNone/>
                      </a:pPr>
                      <a:r>
                        <a:rPr lang="en" sz="1200">
                          <a:latin typeface="Times New Roman"/>
                          <a:ea typeface="Times New Roman"/>
                          <a:cs typeface="Times New Roman"/>
                          <a:sym typeface="Times New Roman"/>
                        </a:rPr>
                        <a:t>Data on activities under CSSTE - includes training, materials development, capacity building, research etc . and their role in TE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100"/>
                        <a:t>		</a:t>
                      </a:r>
                      <a:endParaRPr sz="1100"/>
                    </a:p>
                  </a:txBody>
                  <a:tcPr marT="91425" marB="91425" marR="91425" marL="91425">
                    <a:lnL cap="flat" cmpd="sng" w="9525">
                      <a:solidFill>
                        <a:srgbClr val="000001"/>
                      </a:solidFill>
                      <a:prstDash val="solid"/>
                      <a:round/>
                      <a:headEnd len="sm" w="sm" type="none"/>
                      <a:tailEnd len="sm" w="sm" type="none"/>
                    </a:lnL>
                    <a:lnR cap="flat" cmpd="sng" w="9525">
                      <a:solidFill>
                        <a:srgbClr val="000001"/>
                      </a:solidFill>
                      <a:prstDash val="solid"/>
                      <a:round/>
                      <a:headEnd len="sm" w="sm" type="none"/>
                      <a:tailEnd len="sm" w="sm" type="none"/>
                    </a:lnR>
                    <a:lnT cap="flat" cmpd="sng" w="9525">
                      <a:solidFill>
                        <a:srgbClr val="000001"/>
                      </a:solidFill>
                      <a:prstDash val="solid"/>
                      <a:round/>
                      <a:headEnd len="sm" w="sm" type="none"/>
                      <a:tailEnd len="sm" w="sm" type="none"/>
                    </a:lnT>
                    <a:lnB cap="flat" cmpd="sng" w="9525">
                      <a:solidFill>
                        <a:srgbClr val="000001"/>
                      </a:solidFill>
                      <a:prstDash val="solid"/>
                      <a:round/>
                      <a:headEnd len="sm" w="sm" type="none"/>
                      <a:tailEnd len="sm" w="sm" type="none"/>
                    </a:lnB>
                    <a:solidFill>
                      <a:srgbClr val="CFE2F3"/>
                    </a:solidFill>
                  </a:tcPr>
                </a:tc>
              </a:tr>
            </a:tbl>
          </a:graphicData>
        </a:graphic>
      </p:graphicFrame>
      <p:sp>
        <p:nvSpPr>
          <p:cNvPr id="112" name="Google Shape;11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