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10287000" cx="18288000"/>
  <p:notesSz cx="6858000" cy="9144000"/>
  <p:embeddedFontLst>
    <p:embeddedFont>
      <p:font typeface="Roboto"/>
      <p:regular r:id="rId46"/>
      <p:bold r:id="rId47"/>
      <p:italic r:id="rId48"/>
      <p:boldItalic r:id="rId49"/>
    </p:embeddedFont>
    <p:embeddedFont>
      <p:font typeface="Montserrat"/>
      <p:bold r:id="rId50"/>
      <p:boldItalic r:id="rId51"/>
    </p:embeddedFont>
    <p:embeddedFont>
      <p:font typeface="Inter"/>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53" roundtripDataSignature="AMtx7mge+rmuA6189Z1M8k7XlBPAfxe/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8C2F9C-446C-4806-800E-D29515653919}">
  <a:tblStyle styleId="{B78C2F9C-446C-4806-800E-D2951565391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regular.fntdata"/><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boldItalic.fntdata"/><Relationship Id="rId50" Type="http://schemas.openxmlformats.org/officeDocument/2006/relationships/font" Target="fonts/Montserrat-bold.fntdata"/><Relationship Id="rId53" Type="http://customschemas.google.com/relationships/presentationmetadata" Target="metadata"/><Relationship Id="rId52" Type="http://schemas.openxmlformats.org/officeDocument/2006/relationships/font" Target="fonts/Inter-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7" name="Google Shape;107;p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16" name="Google Shape;116;p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24" name="Google Shape;124;p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5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5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2" name="Google Shape;72;p5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 name="Google Shape;73;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5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51"/>
          <p:cNvSpPr/>
          <p:nvPr>
            <p:ph idx="2" type="pic"/>
          </p:nvPr>
        </p:nvSpPr>
        <p:spPr>
          <a:xfrm>
            <a:off x="1792288" y="612775"/>
            <a:ext cx="5486400" cy="4114800"/>
          </a:xfrm>
          <a:prstGeom prst="rect">
            <a:avLst/>
          </a:prstGeom>
          <a:noFill/>
          <a:ln>
            <a:noFill/>
          </a:ln>
        </p:spPr>
      </p:sp>
      <p:sp>
        <p:nvSpPr>
          <p:cNvPr id="79" name="Google Shape;79;p5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0" name="Google Shape;80;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5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5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5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2" name="Google Shape;92;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9" name="Shape 19"/>
        <p:cNvGrpSpPr/>
        <p:nvPr/>
      </p:nvGrpSpPr>
      <p:grpSpPr>
        <a:xfrm>
          <a:off x="0" y="0"/>
          <a:ext cx="0" cy="0"/>
          <a:chOff x="0" y="0"/>
          <a:chExt cx="0" cy="0"/>
        </a:xfrm>
      </p:grpSpPr>
      <p:sp>
        <p:nvSpPr>
          <p:cNvPr id="20" name="Google Shape;20;p42"/>
          <p:cNvSpPr txBox="1"/>
          <p:nvPr>
            <p:ph type="title"/>
          </p:nvPr>
        </p:nvSpPr>
        <p:spPr>
          <a:xfrm>
            <a:off x="1366835" y="580413"/>
            <a:ext cx="15554330" cy="738664"/>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EC7C30"/>
              </a:buClr>
              <a:buSzPts val="1400"/>
              <a:buFont typeface="Arial"/>
              <a:buNone/>
              <a:defRPr b="0" i="0" sz="4800">
                <a:solidFill>
                  <a:srgbClr val="EC7C3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2"/>
          <p:cNvSpPr txBox="1"/>
          <p:nvPr>
            <p:ph idx="1" type="body"/>
          </p:nvPr>
        </p:nvSpPr>
        <p:spPr>
          <a:xfrm>
            <a:off x="1756418" y="2321752"/>
            <a:ext cx="14775164" cy="415498"/>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Clr>
                <a:schemeClr val="dk1"/>
              </a:buClr>
              <a:buSzPts val="1400"/>
              <a:buNone/>
              <a:defRPr b="0" i="0" sz="2700">
                <a:solidFill>
                  <a:schemeClr val="dk1"/>
                </a:solidFill>
                <a:latin typeface="Arial"/>
                <a:ea typeface="Arial"/>
                <a:cs typeface="Arial"/>
                <a:sym typeface="Arial"/>
              </a:defRPr>
            </a:lvl1pPr>
            <a:lvl2pPr indent="-228600" lvl="1" marL="914400" algn="l">
              <a:spcBef>
                <a:spcPts val="0"/>
              </a:spcBef>
              <a:spcAft>
                <a:spcPts val="0"/>
              </a:spcAft>
              <a:buClr>
                <a:schemeClr val="dk1"/>
              </a:buClr>
              <a:buSzPts val="1400"/>
              <a:buNone/>
              <a:defRPr/>
            </a:lvl2pPr>
            <a:lvl3pPr indent="-228600" lvl="2" marL="1371600" algn="l">
              <a:spcBef>
                <a:spcPts val="0"/>
              </a:spcBef>
              <a:spcAft>
                <a:spcPts val="0"/>
              </a:spcAft>
              <a:buClr>
                <a:schemeClr val="dk1"/>
              </a:buClr>
              <a:buSzPts val="1400"/>
              <a:buNone/>
              <a:defRPr/>
            </a:lvl3pPr>
            <a:lvl4pPr indent="-228600" lvl="3" marL="1828800" algn="l">
              <a:spcBef>
                <a:spcPts val="0"/>
              </a:spcBef>
              <a:spcAft>
                <a:spcPts val="0"/>
              </a:spcAft>
              <a:buClr>
                <a:schemeClr val="dk1"/>
              </a:buClr>
              <a:buSzPts val="1400"/>
              <a:buNone/>
              <a:defRPr/>
            </a:lvl4pPr>
            <a:lvl5pPr indent="-228600" lvl="4" marL="2286000" algn="l">
              <a:spcBef>
                <a:spcPts val="0"/>
              </a:spcBef>
              <a:spcAft>
                <a:spcPts val="0"/>
              </a:spcAft>
              <a:buClr>
                <a:schemeClr val="dk1"/>
              </a:buClr>
              <a:buSzPts val="1400"/>
              <a:buNone/>
              <a:defRPr/>
            </a:lvl5pPr>
            <a:lvl6pPr indent="-228600" lvl="5" marL="2743200" algn="l">
              <a:spcBef>
                <a:spcPts val="0"/>
              </a:spcBef>
              <a:spcAft>
                <a:spcPts val="0"/>
              </a:spcAft>
              <a:buClr>
                <a:schemeClr val="dk1"/>
              </a:buClr>
              <a:buSzPts val="1400"/>
              <a:buNone/>
              <a:defRPr/>
            </a:lvl6pPr>
            <a:lvl7pPr indent="-228600" lvl="6" marL="3200400" algn="l">
              <a:spcBef>
                <a:spcPts val="0"/>
              </a:spcBef>
              <a:spcAft>
                <a:spcPts val="0"/>
              </a:spcAft>
              <a:buClr>
                <a:schemeClr val="dk1"/>
              </a:buClr>
              <a:buSzPts val="1400"/>
              <a:buNone/>
              <a:defRPr/>
            </a:lvl7pPr>
            <a:lvl8pPr indent="-228600" lvl="7" marL="3657600" algn="l">
              <a:spcBef>
                <a:spcPts val="0"/>
              </a:spcBef>
              <a:spcAft>
                <a:spcPts val="0"/>
              </a:spcAft>
              <a:buClr>
                <a:schemeClr val="dk1"/>
              </a:buClr>
              <a:buSzPts val="1400"/>
              <a:buNone/>
              <a:defRPr/>
            </a:lvl8pPr>
            <a:lvl9pPr indent="-228600" lvl="8" marL="4114800" algn="l">
              <a:spcBef>
                <a:spcPts val="0"/>
              </a:spcBef>
              <a:spcAft>
                <a:spcPts val="0"/>
              </a:spcAft>
              <a:buClr>
                <a:schemeClr val="dk1"/>
              </a:buClr>
              <a:buSzPts val="1400"/>
              <a:buNone/>
              <a:defRPr/>
            </a:lvl9pPr>
          </a:lstStyle>
          <a:p/>
        </p:txBody>
      </p:sp>
      <p:sp>
        <p:nvSpPr>
          <p:cNvPr id="22" name="Google Shape;22;p42"/>
          <p:cNvSpPr txBox="1"/>
          <p:nvPr>
            <p:ph idx="11" type="ftr"/>
          </p:nvPr>
        </p:nvSpPr>
        <p:spPr>
          <a:xfrm>
            <a:off x="6217920" y="9566910"/>
            <a:ext cx="5852160" cy="184666"/>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3" name="Google Shape;23;p42"/>
          <p:cNvSpPr txBox="1"/>
          <p:nvPr>
            <p:ph idx="10" type="dt"/>
          </p:nvPr>
        </p:nvSpPr>
        <p:spPr>
          <a:xfrm>
            <a:off x="914400" y="9566910"/>
            <a:ext cx="4206240" cy="184666"/>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4" name="Google Shape;24;p42"/>
          <p:cNvSpPr txBox="1"/>
          <p:nvPr>
            <p:ph idx="12" type="sldNum"/>
          </p:nvPr>
        </p:nvSpPr>
        <p:spPr>
          <a:xfrm>
            <a:off x="13167360" y="9566910"/>
            <a:ext cx="4206240" cy="184666"/>
          </a:xfrm>
          <a:prstGeom prst="rect">
            <a:avLst/>
          </a:prstGeom>
          <a:noFill/>
          <a:ln>
            <a:noFill/>
          </a:ln>
        </p:spPr>
        <p:txBody>
          <a:bodyPr anchorCtr="0" anchor="t" bIns="0" lIns="0" spcFirstLastPara="1" rIns="0" wrap="square" tIns="0">
            <a:sp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27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p:spTree>
      <p:nvGrpSpPr>
        <p:cNvPr id="25" name="Shape 25"/>
        <p:cNvGrpSpPr/>
        <p:nvPr/>
      </p:nvGrpSpPr>
      <p:grpSpPr>
        <a:xfrm>
          <a:off x="0" y="0"/>
          <a:ext cx="0" cy="0"/>
          <a:chOff x="0" y="0"/>
          <a:chExt cx="0" cy="0"/>
        </a:xfrm>
      </p:grpSpPr>
      <p:sp>
        <p:nvSpPr>
          <p:cNvPr id="26" name="Google Shape;26;p43"/>
          <p:cNvSpPr txBox="1"/>
          <p:nvPr>
            <p:ph type="title"/>
          </p:nvPr>
        </p:nvSpPr>
        <p:spPr>
          <a:xfrm>
            <a:off x="1366835" y="580413"/>
            <a:ext cx="15554330" cy="738664"/>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EC7C30"/>
              </a:buClr>
              <a:buSzPts val="1400"/>
              <a:buFont typeface="Arial"/>
              <a:buNone/>
              <a:defRPr b="0" i="0" sz="4800">
                <a:solidFill>
                  <a:srgbClr val="EC7C3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3"/>
          <p:cNvSpPr txBox="1"/>
          <p:nvPr>
            <p:ph idx="11" type="ftr"/>
          </p:nvPr>
        </p:nvSpPr>
        <p:spPr>
          <a:xfrm>
            <a:off x="6217920" y="9566910"/>
            <a:ext cx="5852160" cy="184666"/>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8" name="Google Shape;28;p43"/>
          <p:cNvSpPr txBox="1"/>
          <p:nvPr>
            <p:ph idx="10" type="dt"/>
          </p:nvPr>
        </p:nvSpPr>
        <p:spPr>
          <a:xfrm>
            <a:off x="914400" y="9566910"/>
            <a:ext cx="4206240" cy="184666"/>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9" name="Google Shape;29;p43"/>
          <p:cNvSpPr txBox="1"/>
          <p:nvPr>
            <p:ph idx="12" type="sldNum"/>
          </p:nvPr>
        </p:nvSpPr>
        <p:spPr>
          <a:xfrm>
            <a:off x="13167360" y="9566910"/>
            <a:ext cx="4206240" cy="184666"/>
          </a:xfrm>
          <a:prstGeom prst="rect">
            <a:avLst/>
          </a:prstGeom>
          <a:noFill/>
          <a:ln>
            <a:noFill/>
          </a:ln>
        </p:spPr>
        <p:txBody>
          <a:bodyPr anchorCtr="0" anchor="t" bIns="0" lIns="0" spcFirstLastPara="1" rIns="0" wrap="square" tIns="0">
            <a:spAutoFit/>
          </a:bodyPr>
          <a:lstStyle>
            <a:lvl1pPr indent="0" lvl="0" marL="0" algn="r">
              <a:spcBef>
                <a:spcPts val="0"/>
              </a:spcBef>
              <a:buClr>
                <a:srgbClr val="888888"/>
              </a:buClr>
              <a:buSzPts val="1200"/>
              <a:buFont typeface="Calibri"/>
              <a:buNone/>
              <a:defRPr sz="1200">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sz="1200">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sz="1200">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sz="1200">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sz="1200">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sz="1200">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sz="1200">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sz="1200">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27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4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3" name="Google Shape;33;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4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5" name="Google Shape;45;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1" name="Google Shape;51;p4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2" name="Google Shape;52;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8" name="Google Shape;58;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9" name="Google Shape;59;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0" name="Google Shape;60;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1" name="Google Shape;61;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5.png"/><Relationship Id="rId7"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hyperlink" Target="https://wwe.com/watch?v=UABm3RyVXYA" TargetMode="External"/><Relationship Id="rId5" Type="http://schemas.openxmlformats.org/officeDocument/2006/relationships/hyperlink" Target="https://wwe.com/watch?v=UABm3RyVXYA" TargetMode="External"/><Relationship Id="rId6"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hyperlink" Target="https://admissions.tiss.edu/view/10/admissions/ma-admissions/ma-in-education/" TargetMode="External"/><Relationship Id="rId9" Type="http://schemas.openxmlformats.org/officeDocument/2006/relationships/image" Target="../media/image17.png"/><Relationship Id="rId5" Type="http://schemas.openxmlformats.org/officeDocument/2006/relationships/hyperlink" Target="http://www.ignou.ac.in/ignou/aboutignou/school/soe/programmes/detail/72/2" TargetMode="External"/><Relationship Id="rId6" Type="http://schemas.openxmlformats.org/officeDocument/2006/relationships/hyperlink" Target="https://admissions.tiss.edu/view/10/admissions/stp-admissions/p-g-certificate-course-in-contemporary-education-p/" TargetMode="External"/><Relationship Id="rId7" Type="http://schemas.openxmlformats.org/officeDocument/2006/relationships/image" Target="../media/image8.png"/><Relationship Id="rId8"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hyperlink" Target="https://www.eklavya.in" TargetMode="External"/><Relationship Id="rId5" Type="http://schemas.openxmlformats.org/officeDocument/2006/relationships/image" Target="../media/image8.png"/><Relationship Id="rId6" Type="http://schemas.openxmlformats.org/officeDocument/2006/relationships/image" Target="../media/image1.png"/><Relationship Id="rId7"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hyperlink" Target="https://itpd.ncert.gov.in" TargetMode="External"/><Relationship Id="rId9" Type="http://schemas.openxmlformats.org/officeDocument/2006/relationships/image" Target="../media/image17.png"/><Relationship Id="rId5" Type="http://schemas.openxmlformats.org/officeDocument/2006/relationships/hyperlink" Target="https://tiss.edu/uploads/files/CSSTE_Report_Web_22.2.18.pdf" TargetMode="External"/><Relationship Id="rId6" Type="http://schemas.openxmlformats.org/officeDocument/2006/relationships/hyperlink" Target="https://tiss.edu/uploads/files/CSSTE_Report_Web_22.2.18.pdf" TargetMode="External"/><Relationship Id="rId7" Type="http://schemas.openxmlformats.org/officeDocument/2006/relationships/image" Target="../media/image8.png"/><Relationship Id="rId8"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2.png"/><Relationship Id="rId4" Type="http://schemas.openxmlformats.org/officeDocument/2006/relationships/hyperlink" Target="https://itforchange.net/impact-assessment-study-on-regional-resource-centre-for-elementary-education-rrce" TargetMode="External"/><Relationship Id="rId9" Type="http://schemas.openxmlformats.org/officeDocument/2006/relationships/image" Target="../media/image17.png"/><Relationship Id="rId5" Type="http://schemas.openxmlformats.org/officeDocument/2006/relationships/hyperlink" Target="https://itforchange.net/impact-assessment-study-on-regional-resource-centre-for-elementary-education-rrce" TargetMode="External"/><Relationship Id="rId6" Type="http://schemas.openxmlformats.org/officeDocument/2006/relationships/hyperlink" Target="https://www.academia.edu/7086798/Approaches_to_School_Support_and_Improvement_-_A_Report_commissioned_by_MHRD" TargetMode="External"/><Relationship Id="rId7" Type="http://schemas.openxmlformats.org/officeDocument/2006/relationships/image" Target="../media/image8.png"/><Relationship Id="rId8"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2.png"/><Relationship Id="rId4" Type="http://schemas.openxmlformats.org/officeDocument/2006/relationships/hyperlink" Target="https://www.researchgate.net/publication/349211334_DIETs_Potential_and_Possibilities" TargetMode="External"/><Relationship Id="rId5" Type="http://schemas.openxmlformats.org/officeDocument/2006/relationships/hyperlink" Target="https://www.researchgate.net/publication/349211334_DIETs_Potential_and_Possibilities" TargetMode="External"/><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pSp>
        <p:nvGrpSpPr>
          <p:cNvPr id="99" name="Google Shape;99;p1"/>
          <p:cNvGrpSpPr/>
          <p:nvPr/>
        </p:nvGrpSpPr>
        <p:grpSpPr>
          <a:xfrm>
            <a:off x="209839" y="8336898"/>
            <a:ext cx="13770005" cy="1422836"/>
            <a:chOff x="0" y="38100"/>
            <a:chExt cx="18360007" cy="1897115"/>
          </a:xfrm>
        </p:grpSpPr>
        <p:sp>
          <p:nvSpPr>
            <p:cNvPr id="100" name="Google Shape;100;p1"/>
            <p:cNvSpPr txBox="1"/>
            <p:nvPr/>
          </p:nvSpPr>
          <p:spPr>
            <a:xfrm>
              <a:off x="0" y="38100"/>
              <a:ext cx="18360007" cy="807749"/>
            </a:xfrm>
            <a:prstGeom prst="rect">
              <a:avLst/>
            </a:prstGeom>
            <a:noFill/>
            <a:ln>
              <a:noFill/>
            </a:ln>
          </p:spPr>
          <p:txBody>
            <a:bodyPr anchorCtr="0" anchor="t" bIns="0" lIns="0" spcFirstLastPara="1" rIns="0" wrap="square" tIns="0">
              <a:spAutoFit/>
            </a:bodyPr>
            <a:lstStyle/>
            <a:p>
              <a:pPr indent="0" lvl="0" marL="0" marR="0" rtl="0" algn="l">
                <a:lnSpc>
                  <a:spcPct val="109997"/>
                </a:lnSpc>
                <a:spcBef>
                  <a:spcPts val="0"/>
                </a:spcBef>
                <a:spcAft>
                  <a:spcPts val="0"/>
                </a:spcAft>
                <a:buNone/>
              </a:pPr>
              <a:r>
                <a:rPr b="1" i="0" lang="en-US" sz="4201" u="none" cap="none" strike="noStrike">
                  <a:solidFill>
                    <a:srgbClr val="006633"/>
                  </a:solidFill>
                  <a:latin typeface="Arial Rounded"/>
                  <a:ea typeface="Arial Rounded"/>
                  <a:cs typeface="Arial Rounded"/>
                  <a:sym typeface="Arial Rounded"/>
                </a:rPr>
                <a:t>Strengthening DIETs: The Case of Uttar Pradesh</a:t>
              </a:r>
              <a:endParaRPr/>
            </a:p>
          </p:txBody>
        </p:sp>
        <p:sp>
          <p:nvSpPr>
            <p:cNvPr id="101" name="Google Shape;101;p1"/>
            <p:cNvSpPr txBox="1"/>
            <p:nvPr/>
          </p:nvSpPr>
          <p:spPr>
            <a:xfrm>
              <a:off x="0" y="1300003"/>
              <a:ext cx="18087388" cy="63521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900" u="none" cap="none" strike="noStrike">
                  <a:solidFill>
                    <a:srgbClr val="006633"/>
                  </a:solidFill>
                  <a:latin typeface="Arial Rounded"/>
                  <a:ea typeface="Arial Rounded"/>
                  <a:cs typeface="Arial Rounded"/>
                  <a:sym typeface="Arial Rounded"/>
                </a:rPr>
                <a:t>Authored by: Dr. Bindu Thirumalai</a:t>
              </a:r>
              <a:endParaRPr/>
            </a:p>
          </p:txBody>
        </p:sp>
      </p:grpSp>
      <p:sp>
        <p:nvSpPr>
          <p:cNvPr id="102" name="Google Shape;102;p1"/>
          <p:cNvSpPr/>
          <p:nvPr/>
        </p:nvSpPr>
        <p:spPr>
          <a:xfrm>
            <a:off x="6909745" y="2844588"/>
            <a:ext cx="4291655" cy="4432512"/>
          </a:xfrm>
          <a:custGeom>
            <a:rect b="b" l="l" r="r" t="t"/>
            <a:pathLst>
              <a:path extrusionOk="0" h="4597824" w="4468510">
                <a:moveTo>
                  <a:pt x="0" y="0"/>
                </a:moveTo>
                <a:lnTo>
                  <a:pt x="4468510" y="0"/>
                </a:lnTo>
                <a:lnTo>
                  <a:pt x="4468510" y="4597824"/>
                </a:lnTo>
                <a:lnTo>
                  <a:pt x="0" y="4597824"/>
                </a:lnTo>
                <a:lnTo>
                  <a:pt x="0" y="0"/>
                </a:lnTo>
                <a:close/>
              </a:path>
            </a:pathLst>
          </a:custGeom>
          <a:blipFill rotWithShape="1">
            <a:blip r:embed="rId3">
              <a:alphaModFix/>
            </a:blip>
            <a:stretch>
              <a:fillRect b="0" l="0" r="0" t="0"/>
            </a:stretch>
          </a:blipFill>
          <a:ln>
            <a:noFill/>
          </a:ln>
        </p:spPr>
      </p:sp>
      <p:pic>
        <p:nvPicPr>
          <p:cNvPr id="103" name="Google Shape;103;p1"/>
          <p:cNvPicPr preferRelativeResize="0"/>
          <p:nvPr/>
        </p:nvPicPr>
        <p:blipFill rotWithShape="1">
          <a:blip r:embed="rId4">
            <a:alphaModFix/>
          </a:blip>
          <a:srcRect b="0" l="0" r="0" t="0"/>
          <a:stretch/>
        </p:blipFill>
        <p:spPr>
          <a:xfrm>
            <a:off x="1524000" y="3577612"/>
            <a:ext cx="2362200" cy="2362200"/>
          </a:xfrm>
          <a:prstGeom prst="rect">
            <a:avLst/>
          </a:prstGeom>
          <a:noFill/>
          <a:ln>
            <a:noFill/>
          </a:ln>
        </p:spPr>
      </p:pic>
      <p:pic>
        <p:nvPicPr>
          <p:cNvPr id="104" name="Google Shape;104;p1"/>
          <p:cNvPicPr preferRelativeResize="0"/>
          <p:nvPr/>
        </p:nvPicPr>
        <p:blipFill rotWithShape="1">
          <a:blip r:embed="rId5">
            <a:alphaModFix/>
          </a:blip>
          <a:srcRect b="0" l="0" r="0" t="0"/>
          <a:stretch/>
        </p:blipFill>
        <p:spPr>
          <a:xfrm>
            <a:off x="13106400" y="4152900"/>
            <a:ext cx="3962400" cy="99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0"/>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0"/>
          <p:cNvSpPr txBox="1"/>
          <p:nvPr/>
        </p:nvSpPr>
        <p:spPr>
          <a:xfrm>
            <a:off x="-19050" y="4597706"/>
            <a:ext cx="3016560" cy="1154162"/>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CURRICULAR</a:t>
            </a:r>
            <a:endParaRPr/>
          </a:p>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IMPROVEMENTS</a:t>
            </a:r>
            <a:endParaRPr/>
          </a:p>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NEEDED</a:t>
            </a:r>
            <a:endParaRPr/>
          </a:p>
        </p:txBody>
      </p:sp>
      <p:sp>
        <p:nvSpPr>
          <p:cNvPr id="202" name="Google Shape;202;p10"/>
          <p:cNvSpPr txBox="1"/>
          <p:nvPr/>
        </p:nvSpPr>
        <p:spPr>
          <a:xfrm>
            <a:off x="5297049" y="2690368"/>
            <a:ext cx="12293457" cy="4753864"/>
          </a:xfrm>
          <a:prstGeom prst="rect">
            <a:avLst/>
          </a:prstGeom>
          <a:noFill/>
          <a:ln>
            <a:noFill/>
          </a:ln>
        </p:spPr>
        <p:txBody>
          <a:bodyPr anchorCtr="0" anchor="t" bIns="0" lIns="0" spcFirstLastPara="1" rIns="0" wrap="square" tIns="0">
            <a:spAutoFit/>
          </a:bodyPr>
          <a:lstStyle/>
          <a:p>
            <a:pPr indent="-345439" lvl="1" marL="690881" marR="0" rtl="0" algn="l">
              <a:lnSpc>
                <a:spcPct val="169000"/>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Opportunities for self and professional practice skills to address prospectiv﻿e teachers' deep-rooted beliefs &amp; attitudes towards learners &amp; learning to be effective professionals (NCTE, 2009, NCERT, 2013)</a:t>
            </a:r>
            <a:endParaRPr/>
          </a:p>
          <a:p>
            <a:pPr indent="0" lvl="0" marL="0" marR="0" rtl="0" algn="l">
              <a:lnSpc>
                <a:spcPct val="169000"/>
              </a:lnSpc>
              <a:spcBef>
                <a:spcPts val="0"/>
              </a:spcBef>
              <a:spcAft>
                <a:spcPts val="0"/>
              </a:spcAft>
              <a:buNone/>
            </a:pPr>
            <a:r>
              <a:t/>
            </a:r>
            <a:endParaRPr sz="3200">
              <a:solidFill>
                <a:srgbClr val="006633"/>
              </a:solidFill>
              <a:latin typeface="Montserrat"/>
              <a:ea typeface="Montserrat"/>
              <a:cs typeface="Montserrat"/>
              <a:sym typeface="Montserrat"/>
            </a:endParaRPr>
          </a:p>
          <a:p>
            <a:pPr indent="-345439" lvl="1" marL="690881" marR="0" rtl="0" algn="l">
              <a:lnSpc>
                <a:spcPct val="169000"/>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A robust internship programme to enable linkages between theory and practice (NCTE, 2009)</a:t>
            </a:r>
            <a:endParaRPr/>
          </a:p>
        </p:txBody>
      </p:sp>
      <p:sp>
        <p:nvSpPr>
          <p:cNvPr id="203" name="Google Shape;203;p10"/>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204" name="Google Shape;204;p10"/>
          <p:cNvPicPr preferRelativeResize="0"/>
          <p:nvPr/>
        </p:nvPicPr>
        <p:blipFill rotWithShape="1">
          <a:blip r:embed="rId4">
            <a:alphaModFix amt="14000"/>
          </a:blip>
          <a:srcRect b="12985" l="0" r="0" t="12985"/>
          <a:stretch/>
        </p:blipFill>
        <p:spPr>
          <a:xfrm>
            <a:off x="4392174" y="0"/>
            <a:ext cx="13895826" cy="10287000"/>
          </a:xfrm>
          <a:prstGeom prst="rect">
            <a:avLst/>
          </a:prstGeom>
          <a:noFill/>
          <a:ln>
            <a:noFill/>
          </a:ln>
        </p:spPr>
      </p:pic>
      <p:pic>
        <p:nvPicPr>
          <p:cNvPr id="205" name="Google Shape;205;p10"/>
          <p:cNvPicPr preferRelativeResize="0"/>
          <p:nvPr/>
        </p:nvPicPr>
        <p:blipFill rotWithShape="1">
          <a:blip r:embed="rId5">
            <a:alphaModFix/>
          </a:blip>
          <a:srcRect b="0" l="0" r="0" t="0"/>
          <a:stretch/>
        </p:blipFill>
        <p:spPr>
          <a:xfrm>
            <a:off x="1716369" y="8929433"/>
            <a:ext cx="1168254" cy="1168254"/>
          </a:xfrm>
          <a:prstGeom prst="rect">
            <a:avLst/>
          </a:prstGeom>
          <a:noFill/>
          <a:ln>
            <a:noFill/>
          </a:ln>
        </p:spPr>
      </p:pic>
      <p:pic>
        <p:nvPicPr>
          <p:cNvPr id="206" name="Google Shape;206;p10"/>
          <p:cNvPicPr preferRelativeResize="0"/>
          <p:nvPr/>
        </p:nvPicPr>
        <p:blipFill rotWithShape="1">
          <a:blip r:embed="rId6">
            <a:alphaModFix/>
          </a:blip>
          <a:srcRect b="0" l="0" r="0" t="0"/>
          <a:stretch/>
        </p:blipFill>
        <p:spPr>
          <a:xfrm>
            <a:off x="152400" y="9332585"/>
            <a:ext cx="1447800" cy="361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1"/>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
          <p:cNvSpPr txBox="1"/>
          <p:nvPr/>
        </p:nvSpPr>
        <p:spPr>
          <a:xfrm>
            <a:off x="83178" y="4610100"/>
            <a:ext cx="2867413" cy="1154162"/>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METHODOLOGY</a:t>
            </a:r>
            <a:endParaRPr/>
          </a:p>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Primary Data Collection</a:t>
            </a:r>
            <a:endParaRPr/>
          </a:p>
        </p:txBody>
      </p:sp>
      <p:sp>
        <p:nvSpPr>
          <p:cNvPr id="215" name="Google Shape;215;p11"/>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216" name="Google Shape;216;p11"/>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217" name="Google Shape;217;p11"/>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pic>
        <p:nvPicPr>
          <p:cNvPr id="218" name="Google Shape;218;p11"/>
          <p:cNvPicPr preferRelativeResize="0"/>
          <p:nvPr/>
        </p:nvPicPr>
        <p:blipFill rotWithShape="1">
          <a:blip r:embed="rId6">
            <a:alphaModFix/>
          </a:blip>
          <a:srcRect b="0" l="0" r="0" t="0"/>
          <a:stretch/>
        </p:blipFill>
        <p:spPr>
          <a:xfrm>
            <a:off x="4814888" y="923925"/>
            <a:ext cx="8658225" cy="8439150"/>
          </a:xfrm>
          <a:prstGeom prst="rect">
            <a:avLst/>
          </a:prstGeom>
          <a:noFill/>
          <a:ln>
            <a:noFill/>
          </a:ln>
        </p:spPr>
      </p:pic>
      <p:sp>
        <p:nvSpPr>
          <p:cNvPr id="219" name="Google Shape;219;p11"/>
          <p:cNvSpPr txBox="1"/>
          <p:nvPr/>
        </p:nvSpPr>
        <p:spPr>
          <a:xfrm>
            <a:off x="13880517" y="1905000"/>
            <a:ext cx="4293825" cy="647700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marR="0" rtl="0" algn="l">
              <a:lnSpc>
                <a:spcPct val="90000"/>
              </a:lnSpc>
              <a:spcBef>
                <a:spcPts val="0"/>
              </a:spcBef>
              <a:spcAft>
                <a:spcPts val="0"/>
              </a:spcAft>
              <a:buClr>
                <a:schemeClr val="dk1"/>
              </a:buClr>
              <a:buSzPct val="100000"/>
              <a:buFont typeface="Arial"/>
              <a:buChar char="•"/>
            </a:pPr>
            <a:r>
              <a:rPr lang="en-US" sz="3200">
                <a:solidFill>
                  <a:schemeClr val="dk1"/>
                </a:solidFill>
                <a:latin typeface="Calibri"/>
                <a:ea typeface="Calibri"/>
                <a:cs typeface="Calibri"/>
                <a:sym typeface="Calibri"/>
              </a:rPr>
              <a:t>70 DIETs in UP</a:t>
            </a:r>
            <a:endParaRPr/>
          </a:p>
          <a:p>
            <a:pPr indent="-228600" lvl="0" marL="228600" marR="0" rtl="0" algn="l">
              <a:lnSpc>
                <a:spcPct val="90000"/>
              </a:lnSpc>
              <a:spcBef>
                <a:spcPts val="1000"/>
              </a:spcBef>
              <a:spcAft>
                <a:spcPts val="0"/>
              </a:spcAft>
              <a:buClr>
                <a:schemeClr val="dk1"/>
              </a:buClr>
              <a:buSzPct val="100000"/>
              <a:buFont typeface="Arial"/>
              <a:buChar char="•"/>
            </a:pPr>
            <a:r>
              <a:rPr lang="en-US" sz="3200">
                <a:solidFill>
                  <a:schemeClr val="dk1"/>
                </a:solidFill>
                <a:latin typeface="Calibri"/>
                <a:ea typeface="Calibri"/>
                <a:cs typeface="Calibri"/>
                <a:sym typeface="Calibri"/>
              </a:rPr>
              <a:t>DIET FACT SHEET</a:t>
            </a:r>
            <a:endParaRPr/>
          </a:p>
          <a:p>
            <a:pPr indent="-228600" lvl="1" marL="685800" marR="0" rtl="0" algn="l">
              <a:lnSpc>
                <a:spcPct val="90000"/>
              </a:lnSpc>
              <a:spcBef>
                <a:spcPts val="500"/>
              </a:spcBef>
              <a:spcAft>
                <a:spcPts val="0"/>
              </a:spcAft>
              <a:buClr>
                <a:schemeClr val="dk1"/>
              </a:buClr>
              <a:buSzPct val="100000"/>
              <a:buFont typeface="Arial"/>
              <a:buChar char="•"/>
            </a:pPr>
            <a:r>
              <a:rPr b="1" i="0" lang="en-US" sz="2800" u="none" cap="none" strike="noStrike">
                <a:solidFill>
                  <a:schemeClr val="dk1"/>
                </a:solidFill>
                <a:latin typeface="Calibri"/>
                <a:ea typeface="Calibri"/>
                <a:cs typeface="Calibri"/>
                <a:sym typeface="Calibri"/>
              </a:rPr>
              <a:t>70 DIETs </a:t>
            </a:r>
            <a:r>
              <a:rPr b="0" i="0" lang="en-US" sz="2800" u="none" cap="none" strike="noStrike">
                <a:solidFill>
                  <a:schemeClr val="dk1"/>
                </a:solidFill>
                <a:latin typeface="Calibri"/>
                <a:ea typeface="Calibri"/>
                <a:cs typeface="Calibri"/>
                <a:sym typeface="Calibri"/>
              </a:rPr>
              <a:t>Submitted data  - faculty profile, pre-service enrolments and activities, in-service participation and activities, innovations and infrastructure</a:t>
            </a:r>
            <a:endParaRPr/>
          </a:p>
          <a:p>
            <a:pPr indent="-228600" lvl="0" marL="228600" marR="0" rtl="0" algn="l">
              <a:lnSpc>
                <a:spcPct val="90000"/>
              </a:lnSpc>
              <a:spcBef>
                <a:spcPts val="1000"/>
              </a:spcBef>
              <a:spcAft>
                <a:spcPts val="0"/>
              </a:spcAft>
              <a:buClr>
                <a:schemeClr val="dk1"/>
              </a:buClr>
              <a:buSzPct val="100000"/>
              <a:buFont typeface="Arial"/>
              <a:buChar char="•"/>
            </a:pPr>
            <a:r>
              <a:rPr lang="en-US" sz="3200">
                <a:solidFill>
                  <a:schemeClr val="dk1"/>
                </a:solidFill>
                <a:latin typeface="Calibri"/>
                <a:ea typeface="Calibri"/>
                <a:cs typeface="Calibri"/>
                <a:sym typeface="Calibri"/>
              </a:rPr>
              <a:t>Field Visits to 11 DIETs </a:t>
            </a:r>
            <a:endParaRPr/>
          </a:p>
          <a:p>
            <a:pPr indent="-457200" lvl="1" marL="914400" marR="0" rtl="0" algn="l">
              <a:lnSpc>
                <a:spcPct val="90000"/>
              </a:lnSpc>
              <a:spcBef>
                <a:spcPts val="5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Agra</a:t>
            </a:r>
            <a:endParaRPr/>
          </a:p>
          <a:p>
            <a:pPr indent="-457200" lvl="1" marL="914400" marR="0" rtl="0" algn="l">
              <a:lnSpc>
                <a:spcPct val="90000"/>
              </a:lnSpc>
              <a:spcBef>
                <a:spcPts val="5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Aligarh,</a:t>
            </a:r>
            <a:endParaRPr/>
          </a:p>
          <a:p>
            <a:pPr indent="-457200" lvl="1" marL="914400" marR="0" rtl="0" algn="l">
              <a:lnSpc>
                <a:spcPct val="90000"/>
              </a:lnSpc>
              <a:spcBef>
                <a:spcPts val="5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Ayodhya, </a:t>
            </a:r>
            <a:endParaRPr/>
          </a:p>
          <a:p>
            <a:pPr indent="-457200" lvl="1" marL="914400" marR="0" rtl="0" algn="l">
              <a:lnSpc>
                <a:spcPct val="90000"/>
              </a:lnSpc>
              <a:spcBef>
                <a:spcPts val="500"/>
              </a:spcBef>
              <a:spcAft>
                <a:spcPts val="0"/>
              </a:spcAft>
              <a:buClr>
                <a:srgbClr val="000000"/>
              </a:buClr>
              <a:buSzPct val="100000"/>
              <a:buFont typeface="Calibri"/>
              <a:buAutoNum type="arabicPeriod"/>
            </a:pPr>
            <a:r>
              <a:rPr b="0" i="0" lang="en-US" sz="2800" u="none" cap="none" strike="noStrike">
                <a:solidFill>
                  <a:srgbClr val="000000"/>
                </a:solidFill>
                <a:latin typeface="Roboto"/>
                <a:ea typeface="Roboto"/>
                <a:cs typeface="Roboto"/>
                <a:sym typeface="Roboto"/>
              </a:rPr>
              <a:t>Balrampur </a:t>
            </a:r>
            <a:endParaRPr/>
          </a:p>
          <a:p>
            <a:pPr indent="-457200" lvl="1" marL="914400" marR="0" rtl="0" algn="l">
              <a:lnSpc>
                <a:spcPct val="90000"/>
              </a:lnSpc>
              <a:spcBef>
                <a:spcPts val="500"/>
              </a:spcBef>
              <a:spcAft>
                <a:spcPts val="0"/>
              </a:spcAft>
              <a:buClr>
                <a:srgbClr val="000000"/>
              </a:buClr>
              <a:buSzPct val="100000"/>
              <a:buFont typeface="Calibri"/>
              <a:buAutoNum type="arabicPeriod"/>
            </a:pPr>
            <a:r>
              <a:rPr b="0" i="0" lang="en-US" sz="2800" u="none" cap="none" strike="noStrike">
                <a:solidFill>
                  <a:srgbClr val="000000"/>
                </a:solidFill>
                <a:latin typeface="Roboto"/>
                <a:ea typeface="Roboto"/>
                <a:cs typeface="Roboto"/>
                <a:sym typeface="Roboto"/>
              </a:rPr>
              <a:t>Bareilly</a:t>
            </a:r>
            <a:endParaRPr/>
          </a:p>
          <a:p>
            <a:pPr indent="-457200" lvl="1" marL="914400" marR="0" rtl="0" algn="l">
              <a:lnSpc>
                <a:spcPct val="90000"/>
              </a:lnSpc>
              <a:spcBef>
                <a:spcPts val="500"/>
              </a:spcBef>
              <a:spcAft>
                <a:spcPts val="0"/>
              </a:spcAft>
              <a:buClr>
                <a:srgbClr val="000000"/>
              </a:buClr>
              <a:buSzPct val="100000"/>
              <a:buFont typeface="Calibri"/>
              <a:buAutoNum type="arabicPeriod"/>
            </a:pPr>
            <a:r>
              <a:rPr b="0" i="0" lang="en-US" sz="2800" u="none" cap="none" strike="noStrike">
                <a:solidFill>
                  <a:srgbClr val="000000"/>
                </a:solidFill>
                <a:latin typeface="Roboto"/>
                <a:ea typeface="Roboto"/>
                <a:cs typeface="Roboto"/>
                <a:sym typeface="Roboto"/>
              </a:rPr>
              <a:t>Chitrakoot</a:t>
            </a:r>
            <a:endParaRPr b="0" i="0" sz="2800" u="none" cap="none" strike="noStrike">
              <a:solidFill>
                <a:srgbClr val="000000"/>
              </a:solidFill>
              <a:latin typeface="Roboto"/>
              <a:ea typeface="Roboto"/>
              <a:cs typeface="Roboto"/>
              <a:sym typeface="Roboto"/>
            </a:endParaRPr>
          </a:p>
          <a:p>
            <a:pPr indent="-457200" lvl="1" marL="914400" marR="0" rtl="0" algn="l">
              <a:lnSpc>
                <a:spcPct val="90000"/>
              </a:lnSpc>
              <a:spcBef>
                <a:spcPts val="500"/>
              </a:spcBef>
              <a:spcAft>
                <a:spcPts val="0"/>
              </a:spcAft>
              <a:buClr>
                <a:srgbClr val="000000"/>
              </a:buClr>
              <a:buSzPct val="100000"/>
              <a:buFont typeface="Calibri"/>
              <a:buAutoNum type="arabicPeriod"/>
            </a:pPr>
            <a:r>
              <a:rPr b="0" i="0" lang="en-US" sz="2800" u="none" cap="none" strike="noStrike">
                <a:solidFill>
                  <a:srgbClr val="000000"/>
                </a:solidFill>
                <a:latin typeface="Roboto"/>
                <a:ea typeface="Roboto"/>
                <a:cs typeface="Roboto"/>
                <a:sym typeface="Roboto"/>
              </a:rPr>
              <a:t>Gorakhpur</a:t>
            </a:r>
            <a:endParaRPr b="0" i="0" sz="2800" u="none" cap="none" strike="noStrike">
              <a:solidFill>
                <a:schemeClr val="dk1"/>
              </a:solidFill>
              <a:latin typeface="Calibri"/>
              <a:ea typeface="Calibri"/>
              <a:cs typeface="Calibri"/>
              <a:sym typeface="Calibri"/>
            </a:endParaRPr>
          </a:p>
          <a:p>
            <a:pPr indent="-457200" lvl="1" marL="914400" marR="0" rtl="0" algn="l">
              <a:lnSpc>
                <a:spcPct val="90000"/>
              </a:lnSpc>
              <a:spcBef>
                <a:spcPts val="500"/>
              </a:spcBef>
              <a:spcAft>
                <a:spcPts val="0"/>
              </a:spcAft>
              <a:buClr>
                <a:srgbClr val="000000"/>
              </a:buClr>
              <a:buSzPct val="100000"/>
              <a:buFont typeface="Calibri"/>
              <a:buAutoNum type="arabicPeriod"/>
            </a:pPr>
            <a:r>
              <a:rPr b="0" i="0" lang="en-US" sz="2800" u="none" cap="none" strike="noStrike">
                <a:solidFill>
                  <a:srgbClr val="000000"/>
                </a:solidFill>
                <a:latin typeface="Roboto"/>
                <a:ea typeface="Roboto"/>
                <a:cs typeface="Roboto"/>
                <a:sym typeface="Roboto"/>
              </a:rPr>
              <a:t>Jhansi</a:t>
            </a:r>
            <a:endParaRPr b="0" i="0" sz="2800" u="none" cap="none" strike="noStrike">
              <a:solidFill>
                <a:schemeClr val="dk1"/>
              </a:solidFill>
              <a:latin typeface="Calibri"/>
              <a:ea typeface="Calibri"/>
              <a:cs typeface="Calibri"/>
              <a:sym typeface="Calibri"/>
            </a:endParaRPr>
          </a:p>
          <a:p>
            <a:pPr indent="-457200" lvl="1" marL="914400" marR="0" rtl="0" algn="l">
              <a:lnSpc>
                <a:spcPct val="90000"/>
              </a:lnSpc>
              <a:spcBef>
                <a:spcPts val="500"/>
              </a:spcBef>
              <a:spcAft>
                <a:spcPts val="0"/>
              </a:spcAft>
              <a:buClr>
                <a:srgbClr val="000000"/>
              </a:buClr>
              <a:buSzPct val="100000"/>
              <a:buFont typeface="Calibri"/>
              <a:buAutoNum type="arabicPeriod"/>
            </a:pPr>
            <a:r>
              <a:rPr b="0" i="0" lang="en-US" sz="2800" u="none" cap="none" strike="noStrike">
                <a:solidFill>
                  <a:srgbClr val="000000"/>
                </a:solidFill>
                <a:latin typeface="Roboto"/>
                <a:ea typeface="Roboto"/>
                <a:cs typeface="Roboto"/>
                <a:sym typeface="Roboto"/>
              </a:rPr>
              <a:t>Lucknow</a:t>
            </a:r>
            <a:endParaRPr b="0" i="0" sz="2800" u="none" cap="none" strike="noStrike">
              <a:solidFill>
                <a:schemeClr val="dk1"/>
              </a:solidFill>
              <a:latin typeface="Calibri"/>
              <a:ea typeface="Calibri"/>
              <a:cs typeface="Calibri"/>
              <a:sym typeface="Calibri"/>
            </a:endParaRPr>
          </a:p>
          <a:p>
            <a:pPr indent="-457200" lvl="1" marL="914400" marR="0" rtl="0" algn="l">
              <a:lnSpc>
                <a:spcPct val="90000"/>
              </a:lnSpc>
              <a:spcBef>
                <a:spcPts val="500"/>
              </a:spcBef>
              <a:spcAft>
                <a:spcPts val="0"/>
              </a:spcAft>
              <a:buClr>
                <a:srgbClr val="000000"/>
              </a:buClr>
              <a:buSzPct val="100000"/>
              <a:buFont typeface="Calibri"/>
              <a:buAutoNum type="arabicPeriod"/>
            </a:pPr>
            <a:r>
              <a:rPr b="0" i="0" lang="en-US" sz="2800" u="none" cap="none" strike="noStrike">
                <a:solidFill>
                  <a:srgbClr val="000000"/>
                </a:solidFill>
                <a:latin typeface="Roboto"/>
                <a:ea typeface="Roboto"/>
                <a:cs typeface="Roboto"/>
                <a:sym typeface="Roboto"/>
              </a:rPr>
              <a:t> Meerut</a:t>
            </a:r>
            <a:endParaRPr b="0" i="0" sz="2800" u="none" cap="none" strike="noStrike">
              <a:solidFill>
                <a:schemeClr val="dk1"/>
              </a:solidFill>
              <a:latin typeface="Calibri"/>
              <a:ea typeface="Calibri"/>
              <a:cs typeface="Calibri"/>
              <a:sym typeface="Calibri"/>
            </a:endParaRPr>
          </a:p>
          <a:p>
            <a:pPr indent="-457200" lvl="1" marL="914400" marR="0" rtl="0" algn="l">
              <a:lnSpc>
                <a:spcPct val="90000"/>
              </a:lnSpc>
              <a:spcBef>
                <a:spcPts val="500"/>
              </a:spcBef>
              <a:spcAft>
                <a:spcPts val="0"/>
              </a:spcAft>
              <a:buClr>
                <a:srgbClr val="000000"/>
              </a:buClr>
              <a:buSzPct val="66665"/>
              <a:buFont typeface="Calibri"/>
              <a:buAutoNum type="arabicPeriod"/>
            </a:pPr>
            <a:r>
              <a:rPr b="0" i="0" lang="en-US" sz="2800" u="none" cap="none" strike="noStrike">
                <a:solidFill>
                  <a:srgbClr val="000000"/>
                </a:solidFill>
                <a:latin typeface="Roboto"/>
                <a:ea typeface="Roboto"/>
                <a:cs typeface="Roboto"/>
                <a:sym typeface="Roboto"/>
              </a:rPr>
              <a:t>Varanasi</a:t>
            </a:r>
            <a:endParaRPr b="0" i="0" sz="3600" u="none" cap="none" strike="noStrike">
              <a:solidFill>
                <a:schemeClr val="dk1"/>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0" lvl="1" marL="457200" marR="0" rtl="0" algn="l">
              <a:lnSpc>
                <a:spcPct val="90000"/>
              </a:lnSpc>
              <a:spcBef>
                <a:spcPts val="5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2"/>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2"/>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2"/>
          <p:cNvSpPr txBox="1"/>
          <p:nvPr/>
        </p:nvSpPr>
        <p:spPr>
          <a:xfrm>
            <a:off x="83178" y="4610100"/>
            <a:ext cx="2867413" cy="1154162"/>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METHODOLOGY</a:t>
            </a:r>
            <a:endParaRPr/>
          </a:p>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Data Analysis Framework</a:t>
            </a:r>
            <a:endParaRPr/>
          </a:p>
        </p:txBody>
      </p:sp>
      <p:sp>
        <p:nvSpPr>
          <p:cNvPr id="228" name="Google Shape;228;p12"/>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229" name="Google Shape;229;p12"/>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230" name="Google Shape;230;p12"/>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grpSp>
        <p:nvGrpSpPr>
          <p:cNvPr id="231" name="Google Shape;231;p12"/>
          <p:cNvGrpSpPr/>
          <p:nvPr/>
        </p:nvGrpSpPr>
        <p:grpSpPr>
          <a:xfrm>
            <a:off x="4953000" y="962034"/>
            <a:ext cx="13030200" cy="8579519"/>
            <a:chOff x="0" y="152981"/>
            <a:chExt cx="13030200" cy="8579519"/>
          </a:xfrm>
        </p:grpSpPr>
        <p:sp>
          <p:nvSpPr>
            <p:cNvPr id="232" name="Google Shape;232;p12"/>
            <p:cNvSpPr/>
            <p:nvPr/>
          </p:nvSpPr>
          <p:spPr>
            <a:xfrm>
              <a:off x="0" y="507221"/>
              <a:ext cx="13030200" cy="604800"/>
            </a:xfrm>
            <a:prstGeom prst="rect">
              <a:avLst/>
            </a:prstGeom>
            <a:solidFill>
              <a:srgbClr val="CDE1E8">
                <a:alpha val="89803"/>
              </a:srgbClr>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2"/>
            <p:cNvSpPr/>
            <p:nvPr/>
          </p:nvSpPr>
          <p:spPr>
            <a:xfrm>
              <a:off x="651510" y="152981"/>
              <a:ext cx="9121140" cy="708480"/>
            </a:xfrm>
            <a:prstGeom prst="roundRect">
              <a:avLst>
                <a:gd fmla="val 16667" name="adj"/>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2"/>
            <p:cNvSpPr txBox="1"/>
            <p:nvPr/>
          </p:nvSpPr>
          <p:spPr>
            <a:xfrm>
              <a:off x="686095" y="187566"/>
              <a:ext cx="9051970" cy="639310"/>
            </a:xfrm>
            <a:prstGeom prst="rect">
              <a:avLst/>
            </a:prstGeom>
            <a:noFill/>
            <a:ln>
              <a:noFill/>
            </a:ln>
          </p:spPr>
          <p:txBody>
            <a:bodyPr anchorCtr="0" anchor="ctr" bIns="0" lIns="344750" spcFirstLastPara="1" rIns="344750" wrap="square" tIns="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Institutional Identity and Focus</a:t>
              </a:r>
              <a:endParaRPr/>
            </a:p>
          </p:txBody>
        </p:sp>
        <p:sp>
          <p:nvSpPr>
            <p:cNvPr id="235" name="Google Shape;235;p12"/>
            <p:cNvSpPr/>
            <p:nvPr/>
          </p:nvSpPr>
          <p:spPr>
            <a:xfrm>
              <a:off x="0" y="1595861"/>
              <a:ext cx="13030200" cy="604800"/>
            </a:xfrm>
            <a:prstGeom prst="rect">
              <a:avLst/>
            </a:prstGeom>
            <a:solidFill>
              <a:srgbClr val="CDE1E8">
                <a:alpha val="89803"/>
              </a:srgbClr>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2"/>
            <p:cNvSpPr/>
            <p:nvPr/>
          </p:nvSpPr>
          <p:spPr>
            <a:xfrm>
              <a:off x="651510" y="1241621"/>
              <a:ext cx="9121140" cy="708480"/>
            </a:xfrm>
            <a:prstGeom prst="roundRect">
              <a:avLst>
                <a:gd fmla="val 16667" name="adj"/>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2"/>
            <p:cNvSpPr txBox="1"/>
            <p:nvPr/>
          </p:nvSpPr>
          <p:spPr>
            <a:xfrm>
              <a:off x="686095" y="1276206"/>
              <a:ext cx="9051970" cy="639310"/>
            </a:xfrm>
            <a:prstGeom prst="rect">
              <a:avLst/>
            </a:prstGeom>
            <a:noFill/>
            <a:ln>
              <a:noFill/>
            </a:ln>
          </p:spPr>
          <p:txBody>
            <a:bodyPr anchorCtr="0" anchor="ctr" bIns="0" lIns="344750" spcFirstLastPara="1" rIns="344750" wrap="square" tIns="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Systemic location and relation to other institutions</a:t>
              </a:r>
              <a:endParaRPr/>
            </a:p>
          </p:txBody>
        </p:sp>
        <p:sp>
          <p:nvSpPr>
            <p:cNvPr id="238" name="Google Shape;238;p12"/>
            <p:cNvSpPr/>
            <p:nvPr/>
          </p:nvSpPr>
          <p:spPr>
            <a:xfrm>
              <a:off x="0" y="2684500"/>
              <a:ext cx="13030200" cy="604800"/>
            </a:xfrm>
            <a:prstGeom prst="rect">
              <a:avLst/>
            </a:prstGeom>
            <a:solidFill>
              <a:srgbClr val="CDE1E8">
                <a:alpha val="89803"/>
              </a:srgbClr>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2"/>
            <p:cNvSpPr/>
            <p:nvPr/>
          </p:nvSpPr>
          <p:spPr>
            <a:xfrm>
              <a:off x="651510" y="2330260"/>
              <a:ext cx="9121140" cy="708480"/>
            </a:xfrm>
            <a:prstGeom prst="roundRect">
              <a:avLst>
                <a:gd fmla="val 16667" name="adj"/>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2"/>
            <p:cNvSpPr txBox="1"/>
            <p:nvPr/>
          </p:nvSpPr>
          <p:spPr>
            <a:xfrm>
              <a:off x="686095" y="2364845"/>
              <a:ext cx="9051970" cy="639310"/>
            </a:xfrm>
            <a:prstGeom prst="rect">
              <a:avLst/>
            </a:prstGeom>
            <a:noFill/>
            <a:ln>
              <a:noFill/>
            </a:ln>
          </p:spPr>
          <p:txBody>
            <a:bodyPr anchorCtr="0" anchor="ctr" bIns="0" lIns="344750" spcFirstLastPara="1" rIns="344750" wrap="square" tIns="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Financial Aspects</a:t>
              </a:r>
              <a:endParaRPr/>
            </a:p>
          </p:txBody>
        </p:sp>
        <p:sp>
          <p:nvSpPr>
            <p:cNvPr id="241" name="Google Shape;241;p12"/>
            <p:cNvSpPr/>
            <p:nvPr/>
          </p:nvSpPr>
          <p:spPr>
            <a:xfrm>
              <a:off x="0" y="3773140"/>
              <a:ext cx="13030200" cy="604800"/>
            </a:xfrm>
            <a:prstGeom prst="rect">
              <a:avLst/>
            </a:prstGeom>
            <a:solidFill>
              <a:srgbClr val="CDE1E8">
                <a:alpha val="89803"/>
              </a:srgbClr>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2"/>
            <p:cNvSpPr/>
            <p:nvPr/>
          </p:nvSpPr>
          <p:spPr>
            <a:xfrm>
              <a:off x="651510" y="3418900"/>
              <a:ext cx="9121140" cy="708480"/>
            </a:xfrm>
            <a:prstGeom prst="roundRect">
              <a:avLst>
                <a:gd fmla="val 16667" name="adj"/>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
            <p:cNvSpPr txBox="1"/>
            <p:nvPr/>
          </p:nvSpPr>
          <p:spPr>
            <a:xfrm>
              <a:off x="686095" y="3453485"/>
              <a:ext cx="9051970" cy="639310"/>
            </a:xfrm>
            <a:prstGeom prst="rect">
              <a:avLst/>
            </a:prstGeom>
            <a:noFill/>
            <a:ln>
              <a:noFill/>
            </a:ln>
          </p:spPr>
          <p:txBody>
            <a:bodyPr anchorCtr="0" anchor="ctr" bIns="0" lIns="344750" spcFirstLastPara="1" rIns="344750" wrap="square" tIns="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Development of Faculty and  Staff</a:t>
              </a:r>
              <a:endParaRPr/>
            </a:p>
          </p:txBody>
        </p:sp>
        <p:sp>
          <p:nvSpPr>
            <p:cNvPr id="244" name="Google Shape;244;p12"/>
            <p:cNvSpPr/>
            <p:nvPr/>
          </p:nvSpPr>
          <p:spPr>
            <a:xfrm>
              <a:off x="0" y="4861780"/>
              <a:ext cx="13030200" cy="604800"/>
            </a:xfrm>
            <a:prstGeom prst="rect">
              <a:avLst/>
            </a:prstGeom>
            <a:solidFill>
              <a:srgbClr val="CDE1E8">
                <a:alpha val="89803"/>
              </a:srgbClr>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2"/>
            <p:cNvSpPr/>
            <p:nvPr/>
          </p:nvSpPr>
          <p:spPr>
            <a:xfrm>
              <a:off x="651510" y="4507540"/>
              <a:ext cx="9121140" cy="708480"/>
            </a:xfrm>
            <a:prstGeom prst="roundRect">
              <a:avLst>
                <a:gd fmla="val 16667" name="adj"/>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2"/>
            <p:cNvSpPr txBox="1"/>
            <p:nvPr/>
          </p:nvSpPr>
          <p:spPr>
            <a:xfrm>
              <a:off x="686095" y="4542125"/>
              <a:ext cx="9051970" cy="639310"/>
            </a:xfrm>
            <a:prstGeom prst="rect">
              <a:avLst/>
            </a:prstGeom>
            <a:noFill/>
            <a:ln>
              <a:noFill/>
            </a:ln>
          </p:spPr>
          <p:txBody>
            <a:bodyPr anchorCtr="0" anchor="ctr" bIns="0" lIns="344750" spcFirstLastPara="1" rIns="344750" wrap="square" tIns="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DIET Function and Activities</a:t>
              </a:r>
              <a:endParaRPr/>
            </a:p>
          </p:txBody>
        </p:sp>
        <p:sp>
          <p:nvSpPr>
            <p:cNvPr id="247" name="Google Shape;247;p12"/>
            <p:cNvSpPr/>
            <p:nvPr/>
          </p:nvSpPr>
          <p:spPr>
            <a:xfrm>
              <a:off x="0" y="5950420"/>
              <a:ext cx="13030200" cy="604800"/>
            </a:xfrm>
            <a:prstGeom prst="rect">
              <a:avLst/>
            </a:prstGeom>
            <a:solidFill>
              <a:srgbClr val="CDE1E8">
                <a:alpha val="89803"/>
              </a:srgbClr>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2"/>
            <p:cNvSpPr/>
            <p:nvPr/>
          </p:nvSpPr>
          <p:spPr>
            <a:xfrm>
              <a:off x="651510" y="5596180"/>
              <a:ext cx="9121140" cy="708480"/>
            </a:xfrm>
            <a:prstGeom prst="roundRect">
              <a:avLst>
                <a:gd fmla="val 16667" name="adj"/>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
            <p:cNvSpPr txBox="1"/>
            <p:nvPr/>
          </p:nvSpPr>
          <p:spPr>
            <a:xfrm>
              <a:off x="686095" y="5630765"/>
              <a:ext cx="9051970" cy="639310"/>
            </a:xfrm>
            <a:prstGeom prst="rect">
              <a:avLst/>
            </a:prstGeom>
            <a:noFill/>
            <a:ln>
              <a:noFill/>
            </a:ln>
          </p:spPr>
          <p:txBody>
            <a:bodyPr anchorCtr="0" anchor="ctr" bIns="0" lIns="344750" spcFirstLastPara="1" rIns="344750" wrap="square" tIns="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Collaborations and Partnerships</a:t>
              </a:r>
              <a:endParaRPr/>
            </a:p>
          </p:txBody>
        </p:sp>
        <p:sp>
          <p:nvSpPr>
            <p:cNvPr id="250" name="Google Shape;250;p12"/>
            <p:cNvSpPr/>
            <p:nvPr/>
          </p:nvSpPr>
          <p:spPr>
            <a:xfrm>
              <a:off x="0" y="7039060"/>
              <a:ext cx="13030200" cy="604800"/>
            </a:xfrm>
            <a:prstGeom prst="rect">
              <a:avLst/>
            </a:prstGeom>
            <a:solidFill>
              <a:srgbClr val="CDE1E8">
                <a:alpha val="89803"/>
              </a:srgbClr>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2"/>
            <p:cNvSpPr/>
            <p:nvPr/>
          </p:nvSpPr>
          <p:spPr>
            <a:xfrm>
              <a:off x="651510" y="6684820"/>
              <a:ext cx="9121140" cy="708480"/>
            </a:xfrm>
            <a:prstGeom prst="roundRect">
              <a:avLst>
                <a:gd fmla="val 16667" name="adj"/>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2"/>
            <p:cNvSpPr txBox="1"/>
            <p:nvPr/>
          </p:nvSpPr>
          <p:spPr>
            <a:xfrm>
              <a:off x="686095" y="6719405"/>
              <a:ext cx="9051970" cy="639310"/>
            </a:xfrm>
            <a:prstGeom prst="rect">
              <a:avLst/>
            </a:prstGeom>
            <a:noFill/>
            <a:ln>
              <a:noFill/>
            </a:ln>
          </p:spPr>
          <p:txBody>
            <a:bodyPr anchorCtr="0" anchor="ctr" bIns="0" lIns="344750" spcFirstLastPara="1" rIns="344750" wrap="square" tIns="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Infrastructure</a:t>
              </a:r>
              <a:r>
                <a:rPr lang="en-US" sz="2400">
                  <a:solidFill>
                    <a:schemeClr val="lt1"/>
                  </a:solidFill>
                  <a:latin typeface="Calibri"/>
                  <a:ea typeface="Calibri"/>
                  <a:cs typeface="Calibri"/>
                  <a:sym typeface="Calibri"/>
                </a:rPr>
                <a:t> </a:t>
              </a:r>
              <a:endParaRPr/>
            </a:p>
          </p:txBody>
        </p:sp>
        <p:sp>
          <p:nvSpPr>
            <p:cNvPr id="253" name="Google Shape;253;p12"/>
            <p:cNvSpPr/>
            <p:nvPr/>
          </p:nvSpPr>
          <p:spPr>
            <a:xfrm>
              <a:off x="0" y="8127700"/>
              <a:ext cx="13030200" cy="604800"/>
            </a:xfrm>
            <a:prstGeom prst="rect">
              <a:avLst/>
            </a:prstGeom>
            <a:solidFill>
              <a:srgbClr val="CDE1E8">
                <a:alpha val="89803"/>
              </a:srgbClr>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2"/>
            <p:cNvSpPr/>
            <p:nvPr/>
          </p:nvSpPr>
          <p:spPr>
            <a:xfrm>
              <a:off x="651510" y="7773461"/>
              <a:ext cx="9121140" cy="708480"/>
            </a:xfrm>
            <a:prstGeom prst="roundRect">
              <a:avLst>
                <a:gd fmla="val 16667" name="adj"/>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2"/>
            <p:cNvSpPr txBox="1"/>
            <p:nvPr/>
          </p:nvSpPr>
          <p:spPr>
            <a:xfrm>
              <a:off x="686095" y="7808046"/>
              <a:ext cx="9051970" cy="639310"/>
            </a:xfrm>
            <a:prstGeom prst="rect">
              <a:avLst/>
            </a:prstGeom>
            <a:noFill/>
            <a:ln>
              <a:noFill/>
            </a:ln>
          </p:spPr>
          <p:txBody>
            <a:bodyPr anchorCtr="0" anchor="ctr" bIns="0" lIns="344750" spcFirstLastPara="1" rIns="344750" wrap="square" tIns="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Impact of Covid-19</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3"/>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3"/>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
          <p:cNvSpPr txBox="1"/>
          <p:nvPr/>
        </p:nvSpPr>
        <p:spPr>
          <a:xfrm>
            <a:off x="83178" y="4610100"/>
            <a:ext cx="2867413" cy="1154162"/>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Institutional Identity and Focus</a:t>
            </a:r>
            <a:endParaRPr/>
          </a:p>
        </p:txBody>
      </p:sp>
      <p:sp>
        <p:nvSpPr>
          <p:cNvPr id="264" name="Google Shape;264;p13"/>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265" name="Google Shape;265;p13"/>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266" name="Google Shape;266;p13"/>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pic>
        <p:nvPicPr>
          <p:cNvPr descr="https://lh3.googleusercontent.com/YSK9vcYvco2_WnXkS5fcqd6via0gwarPzkhgMsre0y0jgcuUgGKOZL9ski1xybvoMvx8DblBHjVnFdmLB2y3ftCSxdlHYj3NFHfHOi1TvauX2vPGb62ptnXET2d0EgjsPlXRXhpQ1_-YzjXciKVM8_Q" id="267" name="Google Shape;267;p13"/>
          <p:cNvPicPr preferRelativeResize="0"/>
          <p:nvPr/>
        </p:nvPicPr>
        <p:blipFill rotWithShape="1">
          <a:blip r:embed="rId6">
            <a:alphaModFix/>
          </a:blip>
          <a:srcRect b="0" l="0" r="0" t="0"/>
          <a:stretch/>
        </p:blipFill>
        <p:spPr>
          <a:xfrm>
            <a:off x="12877800" y="38100"/>
            <a:ext cx="5287264" cy="4343400"/>
          </a:xfrm>
          <a:prstGeom prst="rect">
            <a:avLst/>
          </a:prstGeom>
          <a:noFill/>
          <a:ln>
            <a:noFill/>
          </a:ln>
        </p:spPr>
      </p:pic>
      <p:sp>
        <p:nvSpPr>
          <p:cNvPr id="268" name="Google Shape;268;p13"/>
          <p:cNvSpPr txBox="1"/>
          <p:nvPr/>
        </p:nvSpPr>
        <p:spPr>
          <a:xfrm>
            <a:off x="4953000" y="6190699"/>
            <a:ext cx="12913292" cy="3141886"/>
          </a:xfrm>
          <a:prstGeom prst="rect">
            <a:avLst/>
          </a:prstGeom>
          <a:noFill/>
          <a:ln>
            <a:noFill/>
          </a:ln>
        </p:spPr>
        <p:txBody>
          <a:bodyPr anchorCtr="0" anchor="t" bIns="0" lIns="0" spcFirstLastPara="1" rIns="0" wrap="square" tIns="0">
            <a:spAutoFit/>
          </a:bodyPr>
          <a:lstStyle/>
          <a:p>
            <a:pPr indent="-457200" lvl="0" marL="457200" marR="0" rtl="0" algn="l">
              <a:lnSpc>
                <a:spcPct val="110031"/>
              </a:lnSpc>
              <a:spcBef>
                <a:spcPts val="0"/>
              </a:spcBef>
              <a:spcAft>
                <a:spcPts val="0"/>
              </a:spcAft>
              <a:buClr>
                <a:srgbClr val="006633"/>
              </a:buClr>
              <a:buSzPts val="3200"/>
              <a:buFont typeface="Arial"/>
              <a:buChar char="•"/>
            </a:pPr>
            <a:r>
              <a:rPr lang="en-US" sz="3200">
                <a:solidFill>
                  <a:srgbClr val="006633"/>
                </a:solidFill>
                <a:latin typeface="Montserrat"/>
                <a:ea typeface="Montserrat"/>
                <a:cs typeface="Montserrat"/>
                <a:sym typeface="Montserrat"/>
              </a:rPr>
              <a:t>Majority of activities in DIETs involved the implementation of SCERT-centrally defined programmes</a:t>
            </a:r>
            <a:endParaRPr/>
          </a:p>
          <a:p>
            <a:pPr indent="-253936" lvl="0" marL="457200" marR="0" rtl="0" algn="l">
              <a:lnSpc>
                <a:spcPct val="109996"/>
              </a:lnSpc>
              <a:spcBef>
                <a:spcPts val="0"/>
              </a:spcBef>
              <a:spcAft>
                <a:spcPts val="0"/>
              </a:spcAft>
              <a:buClr>
                <a:schemeClr val="dk1"/>
              </a:buClr>
              <a:buSzPts val="3201"/>
              <a:buFont typeface="Arial"/>
              <a:buNone/>
            </a:pPr>
            <a:r>
              <a:t/>
            </a:r>
            <a:endParaRPr sz="3200">
              <a:solidFill>
                <a:srgbClr val="006633"/>
              </a:solidFill>
              <a:latin typeface="Montserrat"/>
              <a:ea typeface="Montserrat"/>
              <a:cs typeface="Montserrat"/>
              <a:sym typeface="Montserrat"/>
            </a:endParaRPr>
          </a:p>
          <a:p>
            <a:pPr indent="0" lvl="0" marL="0" marR="0" rtl="0" algn="l">
              <a:lnSpc>
                <a:spcPct val="110031"/>
              </a:lnSpc>
              <a:spcBef>
                <a:spcPts val="0"/>
              </a:spcBef>
              <a:spcAft>
                <a:spcPts val="0"/>
              </a:spcAft>
              <a:buNone/>
            </a:pPr>
            <a:r>
              <a:rPr lang="en-US" sz="3200">
                <a:solidFill>
                  <a:srgbClr val="006633"/>
                </a:solidFill>
                <a:latin typeface="Montserrat"/>
                <a:ea typeface="Montserrat"/>
                <a:cs typeface="Montserrat"/>
                <a:sym typeface="Montserrat"/>
              </a:rPr>
              <a:t>The three main activities </a:t>
            </a:r>
            <a:endParaRPr/>
          </a:p>
          <a:p>
            <a:pPr indent="-457200" lvl="1" marL="914400" marR="0" rtl="0" algn="l">
              <a:lnSpc>
                <a:spcPct val="110031"/>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Pre-service Education </a:t>
            </a:r>
            <a:endParaRPr/>
          </a:p>
          <a:p>
            <a:pPr indent="-457200" lvl="1" marL="914400" marR="0" rtl="0" algn="l">
              <a:lnSpc>
                <a:spcPct val="110031"/>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In-service education </a:t>
            </a:r>
            <a:endParaRPr/>
          </a:p>
          <a:p>
            <a:pPr indent="-457200" lvl="1" marL="914400" marR="0" rtl="0" algn="l">
              <a:lnSpc>
                <a:spcPct val="110031"/>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School support for primary and upper primary classes</a:t>
            </a:r>
            <a:endParaRPr/>
          </a:p>
        </p:txBody>
      </p:sp>
      <p:sp>
        <p:nvSpPr>
          <p:cNvPr id="269" name="Google Shape;269;p13"/>
          <p:cNvSpPr/>
          <p:nvPr/>
        </p:nvSpPr>
        <p:spPr>
          <a:xfrm>
            <a:off x="5105400" y="324066"/>
            <a:ext cx="6096000" cy="4057434"/>
          </a:xfrm>
          <a:prstGeom prst="wedgeEllipseCallout">
            <a:avLst>
              <a:gd fmla="val -20833" name="adj1"/>
              <a:gd fmla="val 62500" name="adj2"/>
            </a:avLst>
          </a:prstGeom>
          <a:solidFill>
            <a:srgbClr val="8CB3E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“We have no powers as such, we can only give them suggestions to improve both to the teacher and BSA in-charge. The chain of communication between us and SCERT needs to be improved.”</a:t>
            </a:r>
            <a:endParaRPr sz="24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 DIET Lecturer</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3"/>
          <p:cNvSpPr/>
          <p:nvPr/>
        </p:nvSpPr>
        <p:spPr>
          <a:xfrm>
            <a:off x="11770292" y="4756294"/>
            <a:ext cx="6096000"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Roboto"/>
              <a:buNone/>
            </a:pPr>
            <a:r>
              <a:rPr b="1" lang="en-US" sz="1400">
                <a:solidFill>
                  <a:srgbClr val="000000"/>
                </a:solidFill>
                <a:latin typeface="Roboto"/>
                <a:ea typeface="Roboto"/>
                <a:cs typeface="Roboto"/>
                <a:sym typeface="Roboto"/>
              </a:rPr>
              <a:t>Morning assembly observed in one of the DIETs</a:t>
            </a:r>
            <a:endParaRPr b="1" sz="1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4"/>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4"/>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txBox="1"/>
          <p:nvPr/>
        </p:nvSpPr>
        <p:spPr>
          <a:xfrm>
            <a:off x="83178" y="4610100"/>
            <a:ext cx="2867413" cy="1154162"/>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Pre-Service Teacher Education</a:t>
            </a:r>
            <a:endParaRPr/>
          </a:p>
        </p:txBody>
      </p:sp>
      <p:sp>
        <p:nvSpPr>
          <p:cNvPr id="279" name="Google Shape;279;p14"/>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280" name="Google Shape;280;p14"/>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281" name="Google Shape;281;p14"/>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sp>
        <p:nvSpPr>
          <p:cNvPr id="282" name="Google Shape;282;p14"/>
          <p:cNvSpPr txBox="1"/>
          <p:nvPr/>
        </p:nvSpPr>
        <p:spPr>
          <a:xfrm>
            <a:off x="4486533" y="77212"/>
            <a:ext cx="7152571" cy="10280763"/>
          </a:xfrm>
          <a:prstGeom prst="rect">
            <a:avLst/>
          </a:prstGeom>
          <a:noFill/>
          <a:ln>
            <a:noFill/>
          </a:ln>
        </p:spPr>
        <p:txBody>
          <a:bodyPr anchorCtr="0" anchor="t" bIns="0" lIns="0" spcFirstLastPara="1" rIns="0" wrap="square" tIns="0">
            <a:spAutoFit/>
          </a:bodyPr>
          <a:lstStyle/>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High enrolment, most DIETs have up to 200 students enrolling </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Aim is to be employed by the government, but recruitment has been low</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Student-teachers use guide-books despite having modules prepared by SCERT</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Traditional lecture-based pedagogy, low usage of TLMs and mostly in-active science and math labs</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Lecturers feel the curriculum is outdated</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Internship was very routine and mechanical</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NGO HUMANA active in the pre-service space in a few DIETs</a:t>
            </a:r>
            <a:endParaRPr/>
          </a:p>
        </p:txBody>
      </p:sp>
      <p:sp>
        <p:nvSpPr>
          <p:cNvPr id="283" name="Google Shape;283;p14"/>
          <p:cNvSpPr/>
          <p:nvPr/>
        </p:nvSpPr>
        <p:spPr>
          <a:xfrm>
            <a:off x="11639104" y="4610099"/>
            <a:ext cx="6565718" cy="4462923"/>
          </a:xfrm>
          <a:prstGeom prst="wedgeEllipseCallout">
            <a:avLst>
              <a:gd fmla="val -20833" name="adj1"/>
              <a:gd fmla="val 62500" name="adj2"/>
            </a:avLst>
          </a:prstGeom>
          <a:solidFill>
            <a:srgbClr val="8CB3E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The course is not challenging at all, the content portion is very outdated. We are sometimes done with the syllabus within just two months, this thereby impacts on the interest and motivation level of the students to pursue it in the long-term. The need for a teacher is not completely full-filled and also the pedagogy part in this course is missing. Here education is present as a subject, but there is no pedagogy of science or nature of science</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  DIET Science Lecturer</a:t>
            </a:r>
            <a:endParaRPr/>
          </a:p>
        </p:txBody>
      </p:sp>
      <p:pic>
        <p:nvPicPr>
          <p:cNvPr descr="https://lh3.googleusercontent.com/RRcoAzKyk_0a_nbgaAoTXVQ5oeUK1QLGiiuLVSHtP9IpSpqhEP7hMQwB1RvAlHnURBEKjRLrE5M6CQzOX6MOzfJVtVxr5QjOEc0aAsk2zHX0dqNr_SH9Vh0BkDYXdZMbW6CosYgNntB326s=s2048" id="284" name="Google Shape;284;p14"/>
          <p:cNvPicPr preferRelativeResize="0"/>
          <p:nvPr/>
        </p:nvPicPr>
        <p:blipFill rotWithShape="1">
          <a:blip r:embed="rId6">
            <a:alphaModFix/>
          </a:blip>
          <a:srcRect b="0" l="0" r="0" t="0"/>
          <a:stretch/>
        </p:blipFill>
        <p:spPr>
          <a:xfrm>
            <a:off x="12683266" y="107186"/>
            <a:ext cx="5376134" cy="3817114"/>
          </a:xfrm>
          <a:prstGeom prst="rect">
            <a:avLst/>
          </a:prstGeom>
          <a:noFill/>
          <a:ln>
            <a:noFill/>
          </a:ln>
        </p:spPr>
      </p:pic>
      <p:sp>
        <p:nvSpPr>
          <p:cNvPr id="285" name="Google Shape;285;p14"/>
          <p:cNvSpPr/>
          <p:nvPr/>
        </p:nvSpPr>
        <p:spPr>
          <a:xfrm>
            <a:off x="11125200" y="3947260"/>
            <a:ext cx="6096000"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Roboto"/>
              <a:buNone/>
            </a:pPr>
            <a:r>
              <a:rPr b="1" lang="en-US" sz="1400">
                <a:solidFill>
                  <a:srgbClr val="000000"/>
                </a:solidFill>
                <a:latin typeface="Roboto"/>
                <a:ea typeface="Roboto"/>
                <a:cs typeface="Roboto"/>
                <a:sym typeface="Roboto"/>
              </a:rPr>
              <a:t>Student-teachers in one of the DIETs</a:t>
            </a:r>
            <a:endParaRPr b="1" sz="1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txBox="1"/>
          <p:nvPr/>
        </p:nvSpPr>
        <p:spPr>
          <a:xfrm>
            <a:off x="83178" y="4610100"/>
            <a:ext cx="2867413" cy="1154162"/>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In-Service Teacher Education</a:t>
            </a:r>
            <a:endParaRPr/>
          </a:p>
        </p:txBody>
      </p:sp>
      <p:sp>
        <p:nvSpPr>
          <p:cNvPr id="294" name="Google Shape;294;p15"/>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295" name="Google Shape;295;p15"/>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296" name="Google Shape;296;p15"/>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sp>
        <p:nvSpPr>
          <p:cNvPr id="297" name="Google Shape;297;p15"/>
          <p:cNvSpPr txBox="1"/>
          <p:nvPr/>
        </p:nvSpPr>
        <p:spPr>
          <a:xfrm>
            <a:off x="4572001" y="114300"/>
            <a:ext cx="8382000" cy="9831922"/>
          </a:xfrm>
          <a:prstGeom prst="rect">
            <a:avLst/>
          </a:prstGeom>
          <a:noFill/>
          <a:ln>
            <a:noFill/>
          </a:ln>
        </p:spPr>
        <p:txBody>
          <a:bodyPr anchorCtr="0" anchor="t" bIns="0" lIns="0" spcFirstLastPara="1" rIns="0" wrap="square" tIns="0">
            <a:spAutoFit/>
          </a:bodyPr>
          <a:lstStyle/>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DIETs directly offer continuous professional development programmes to ARPs and SRGs</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ARPs and SRGs train teachers in the BRCs</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Storytelling competition for teachers  active in many DIETs</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NIPUN BHARAT programme implementation was visible in all the DIETs, BRCs, and schools.</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NGOs Room to Read, Pratham, Sampark Foundation active in in-service space</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Professional development is not need-based</a:t>
            </a:r>
            <a:endParaRPr/>
          </a:p>
          <a:p>
            <a:pPr indent="0" lvl="0" marL="0" marR="0" rtl="0" algn="l">
              <a:lnSpc>
                <a:spcPct val="125750"/>
              </a:lnSpc>
              <a:spcBef>
                <a:spcPts val="0"/>
              </a:spcBef>
              <a:spcAft>
                <a:spcPts val="0"/>
              </a:spcAft>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Anganwadi workers were given 5 training days each year at the DIET.  The state is trying to merge Anganwadis with primary schools</a:t>
            </a:r>
            <a:endParaRPr/>
          </a:p>
        </p:txBody>
      </p:sp>
      <p:pic>
        <p:nvPicPr>
          <p:cNvPr descr="https://lh4.googleusercontent.com/R9dsNQ76ThEO8CGqqJ3LAf1LzQdL9DJzmAeAY8lM0lkVZjlW_gZocWu41_j_HLyWwNNWwrMqNBmlOgmZtyhL3MYO0_0OPbM3XMke1Ntl-eLh1km1loQsrXBVqYM76QTDTTHw3i4tIYm3KDOiPoB-Yfw" id="298" name="Google Shape;298;p15"/>
          <p:cNvPicPr preferRelativeResize="0"/>
          <p:nvPr/>
        </p:nvPicPr>
        <p:blipFill rotWithShape="1">
          <a:blip r:embed="rId6">
            <a:alphaModFix/>
          </a:blip>
          <a:srcRect b="0" l="0" r="0" t="0"/>
          <a:stretch/>
        </p:blipFill>
        <p:spPr>
          <a:xfrm>
            <a:off x="13152877" y="723900"/>
            <a:ext cx="4792248" cy="2388445"/>
          </a:xfrm>
          <a:prstGeom prst="rect">
            <a:avLst/>
          </a:prstGeom>
          <a:noFill/>
          <a:ln>
            <a:noFill/>
          </a:ln>
        </p:spPr>
      </p:pic>
      <p:pic>
        <p:nvPicPr>
          <p:cNvPr descr="https://lh5.googleusercontent.com/hsTjt_Za4fm_8ZffZ8Vqzep1_SsXLDKjjJIDl9p88_rZhgmhJ55blhADBOh096EPsEX2kAJbdfYnFpm-LPcbiJ8g9rShkWoLQj2YjF5YNpPJt0wTVtcgemErfuHkPOQT-UCqyDFEuFKOBoyuMswGQPM" id="299" name="Google Shape;299;p15"/>
          <p:cNvPicPr preferRelativeResize="0"/>
          <p:nvPr/>
        </p:nvPicPr>
        <p:blipFill rotWithShape="1">
          <a:blip r:embed="rId7">
            <a:alphaModFix/>
          </a:blip>
          <a:srcRect b="0" l="0" r="0" t="0"/>
          <a:stretch/>
        </p:blipFill>
        <p:spPr>
          <a:xfrm>
            <a:off x="13152877" y="4906107"/>
            <a:ext cx="4936177" cy="3688222"/>
          </a:xfrm>
          <a:prstGeom prst="rect">
            <a:avLst/>
          </a:prstGeom>
          <a:noFill/>
          <a:ln>
            <a:noFill/>
          </a:ln>
        </p:spPr>
      </p:pic>
      <p:sp>
        <p:nvSpPr>
          <p:cNvPr id="300" name="Google Shape;300;p15"/>
          <p:cNvSpPr/>
          <p:nvPr/>
        </p:nvSpPr>
        <p:spPr>
          <a:xfrm>
            <a:off x="13152877" y="3135205"/>
            <a:ext cx="45288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800"/>
              <a:buFont typeface="Roboto"/>
              <a:buNone/>
            </a:pPr>
            <a:r>
              <a:rPr b="1" lang="en-US" sz="1800">
                <a:solidFill>
                  <a:srgbClr val="000000"/>
                </a:solidFill>
                <a:latin typeface="Roboto"/>
                <a:ea typeface="Roboto"/>
                <a:cs typeface="Roboto"/>
                <a:sym typeface="Roboto"/>
              </a:rPr>
              <a:t> </a:t>
            </a:r>
            <a:r>
              <a:rPr b="1" lang="en-US" sz="1400">
                <a:solidFill>
                  <a:srgbClr val="000000"/>
                </a:solidFill>
                <a:latin typeface="Roboto"/>
                <a:ea typeface="Roboto"/>
                <a:cs typeface="Roboto"/>
                <a:sym typeface="Roboto"/>
              </a:rPr>
              <a:t>Anganwadi kendra at one of the schools of Meerut</a:t>
            </a:r>
            <a:endParaRPr b="1" sz="1400">
              <a:solidFill>
                <a:schemeClr val="dk1"/>
              </a:solidFill>
              <a:latin typeface="Calibri"/>
              <a:ea typeface="Calibri"/>
              <a:cs typeface="Calibri"/>
              <a:sym typeface="Calibri"/>
            </a:endParaRPr>
          </a:p>
        </p:txBody>
      </p:sp>
      <p:sp>
        <p:nvSpPr>
          <p:cNvPr id="301" name="Google Shape;301;p15"/>
          <p:cNvSpPr/>
          <p:nvPr/>
        </p:nvSpPr>
        <p:spPr>
          <a:xfrm>
            <a:off x="13253522" y="8744767"/>
            <a:ext cx="47348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In-service training session on English at BRC Karvi, Chitrakoo</a:t>
            </a:r>
            <a:r>
              <a:rPr lang="en-US" sz="1800">
                <a:solidFill>
                  <a:schemeClr val="dk1"/>
                </a:solidFill>
                <a:latin typeface="Calibri"/>
                <a:ea typeface="Calibri"/>
                <a:cs typeface="Calibri"/>
                <a:sym typeface="Calibri"/>
              </a:rPr>
              <a:t>t</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6"/>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txBox="1"/>
          <p:nvPr/>
        </p:nvSpPr>
        <p:spPr>
          <a:xfrm>
            <a:off x="149146" y="4518557"/>
            <a:ext cx="2867413" cy="1154162"/>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Supportive Supervision and Mentoring</a:t>
            </a:r>
            <a:endParaRPr/>
          </a:p>
        </p:txBody>
      </p:sp>
      <p:sp>
        <p:nvSpPr>
          <p:cNvPr id="311" name="Google Shape;311;p16"/>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312" name="Google Shape;312;p16"/>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313" name="Google Shape;313;p16"/>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sp>
        <p:nvSpPr>
          <p:cNvPr id="314" name="Google Shape;314;p16"/>
          <p:cNvSpPr txBox="1"/>
          <p:nvPr/>
        </p:nvSpPr>
        <p:spPr>
          <a:xfrm>
            <a:off x="4572000" y="114300"/>
            <a:ext cx="8839199" cy="10280763"/>
          </a:xfrm>
          <a:prstGeom prst="rect">
            <a:avLst/>
          </a:prstGeom>
          <a:noFill/>
          <a:ln>
            <a:noFill/>
          </a:ln>
        </p:spPr>
        <p:txBody>
          <a:bodyPr anchorCtr="0" anchor="t" bIns="0" lIns="0" spcFirstLastPara="1" rIns="0" wrap="square" tIns="0">
            <a:spAutoFit/>
          </a:bodyPr>
          <a:lstStyle/>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SRGs, ARPs and DIET Lecturers take up school supervision and mentoring</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Prerana App created by Samaghra Shiksha is used to record school visits </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School visits and records of visits are regular</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Monthly meetings take place in DIETs &amp; More frequent meetings take place in BRCs</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Some DIETs  (Bareilly, Jhansi) also supported KGBV schools</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A strong DIET - BRC relationship was not visible</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School visits showed pedagogical reforms in language &amp; literacy, but numeracy and EVS/Science were not visible</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An attempt to integrate Anganwadi education in Primary schools was seen in Lucknow district schools</a:t>
            </a:r>
            <a:endParaRPr/>
          </a:p>
        </p:txBody>
      </p:sp>
      <p:sp>
        <p:nvSpPr>
          <p:cNvPr id="315" name="Google Shape;315;p16"/>
          <p:cNvSpPr/>
          <p:nvPr/>
        </p:nvSpPr>
        <p:spPr>
          <a:xfrm>
            <a:off x="13441679" y="4541417"/>
            <a:ext cx="4727655" cy="4648200"/>
          </a:xfrm>
          <a:prstGeom prst="wedgeRectCallout">
            <a:avLst>
              <a:gd fmla="val -20833" name="adj1"/>
              <a:gd fmla="val 62500" name="adj2"/>
            </a:avLst>
          </a:prstGeom>
          <a:solidFill>
            <a:srgbClr val="8CB3E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“We check on 19 parameters when we go to these schools firstly the presence of teachers we check in the register, enrolment of these students, how many of them are present and whether they are improving at the same level. Besides this, we look into the Mid Day Meal, washrooms, posters on different policies, sports facilities, TLM’s, Math and Science Kits, morning assemblies, cleanliness, discuss their issues”</a:t>
            </a:r>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 DIET Lecturer</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6" name="Google Shape;316;p16"/>
          <p:cNvPicPr preferRelativeResize="0"/>
          <p:nvPr/>
        </p:nvPicPr>
        <p:blipFill rotWithShape="1">
          <a:blip r:embed="rId6">
            <a:alphaModFix/>
          </a:blip>
          <a:srcRect b="0" l="0" r="0" t="0"/>
          <a:stretch/>
        </p:blipFill>
        <p:spPr>
          <a:xfrm>
            <a:off x="13144453" y="647700"/>
            <a:ext cx="5024881" cy="31646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7"/>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7"/>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txBox="1"/>
          <p:nvPr/>
        </p:nvSpPr>
        <p:spPr>
          <a:xfrm>
            <a:off x="149146" y="4518557"/>
            <a:ext cx="2867413" cy="769441"/>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FINANCIAL ASPECTS</a:t>
            </a:r>
            <a:endParaRPr/>
          </a:p>
        </p:txBody>
      </p:sp>
      <p:sp>
        <p:nvSpPr>
          <p:cNvPr id="326" name="Google Shape;326;p17"/>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327" name="Google Shape;327;p17"/>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328" name="Google Shape;328;p17"/>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sp>
        <p:nvSpPr>
          <p:cNvPr id="329" name="Google Shape;329;p17"/>
          <p:cNvSpPr txBox="1"/>
          <p:nvPr/>
        </p:nvSpPr>
        <p:spPr>
          <a:xfrm>
            <a:off x="4572000" y="2247322"/>
            <a:ext cx="7620000" cy="5792355"/>
          </a:xfrm>
          <a:prstGeom prst="rect">
            <a:avLst/>
          </a:prstGeom>
          <a:noFill/>
          <a:ln>
            <a:noFill/>
          </a:ln>
        </p:spPr>
        <p:txBody>
          <a:bodyPr anchorCtr="0" anchor="t" bIns="0" lIns="0" spcFirstLastPara="1" rIns="0" wrap="square" tIns="0">
            <a:spAutoFit/>
          </a:bodyPr>
          <a:lstStyle/>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 Financial matters in DIETs are arrived at centrally with directives from the SCERT</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Two types of budget – General and Specific</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Delayed fund disbursement to DIETs was reported as a challenge</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Non-sufficient fiscal allocation to infrastructure mobility has emerged as a roadblock for some of the planned activities</a:t>
            </a:r>
            <a:endParaRPr/>
          </a:p>
        </p:txBody>
      </p:sp>
      <p:sp>
        <p:nvSpPr>
          <p:cNvPr id="330" name="Google Shape;330;p17"/>
          <p:cNvSpPr/>
          <p:nvPr/>
        </p:nvSpPr>
        <p:spPr>
          <a:xfrm>
            <a:off x="12390875" y="4865360"/>
            <a:ext cx="5642054" cy="4648200"/>
          </a:xfrm>
          <a:prstGeom prst="wedgeRectCallout">
            <a:avLst>
              <a:gd fmla="val -20833" name="adj1"/>
              <a:gd fmla="val 62500" name="adj2"/>
            </a:avLst>
          </a:prstGeom>
          <a:solidFill>
            <a:srgbClr val="8CB3E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r>
              <a:rPr lang="en-US" sz="2800">
                <a:solidFill>
                  <a:schemeClr val="dk1"/>
                </a:solidFill>
                <a:latin typeface="Calibri"/>
                <a:ea typeface="Calibri"/>
                <a:cs typeface="Calibri"/>
                <a:sym typeface="Calibri"/>
              </a:rPr>
              <a:t>“When the Mission Prena began, we ARP’s were promised for laptops and tablets but, this has still not been fulfilled. The communication on latest policies to be updated  will be much easier when transacted through a tablet.”</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 ARP </a:t>
            </a:r>
            <a:endParaRPr/>
          </a:p>
        </p:txBody>
      </p:sp>
      <p:pic>
        <p:nvPicPr>
          <p:cNvPr descr="A building with a door open&#10;&#10;Description automatically generated" id="331" name="Google Shape;331;p17"/>
          <p:cNvPicPr preferRelativeResize="0"/>
          <p:nvPr/>
        </p:nvPicPr>
        <p:blipFill rotWithShape="1">
          <a:blip r:embed="rId6">
            <a:alphaModFix/>
          </a:blip>
          <a:srcRect b="0" l="0" r="0" t="0"/>
          <a:stretch/>
        </p:blipFill>
        <p:spPr>
          <a:xfrm>
            <a:off x="12390875" y="331686"/>
            <a:ext cx="5214667" cy="3911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8"/>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8"/>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8"/>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8"/>
          <p:cNvSpPr txBox="1"/>
          <p:nvPr/>
        </p:nvSpPr>
        <p:spPr>
          <a:xfrm>
            <a:off x="149146" y="4518557"/>
            <a:ext cx="2867413" cy="1154162"/>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DEVELOPMENT OF FACULTY &amp; STAFF</a:t>
            </a:r>
            <a:endParaRPr/>
          </a:p>
        </p:txBody>
      </p:sp>
      <p:sp>
        <p:nvSpPr>
          <p:cNvPr id="341" name="Google Shape;341;p18"/>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342" name="Google Shape;342;p18"/>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343" name="Google Shape;343;p18"/>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sp>
        <p:nvSpPr>
          <p:cNvPr id="344" name="Google Shape;344;p18"/>
          <p:cNvSpPr txBox="1"/>
          <p:nvPr/>
        </p:nvSpPr>
        <p:spPr>
          <a:xfrm>
            <a:off x="4572000" y="724698"/>
            <a:ext cx="4343400" cy="8485400"/>
          </a:xfrm>
          <a:prstGeom prst="rect">
            <a:avLst/>
          </a:prstGeom>
          <a:noFill/>
          <a:ln>
            <a:noFill/>
          </a:ln>
        </p:spPr>
        <p:txBody>
          <a:bodyPr anchorCtr="0" anchor="t" bIns="0" lIns="0" spcFirstLastPara="1" rIns="0" wrap="square" tIns="0">
            <a:spAutoFit/>
          </a:bodyPr>
          <a:lstStyle/>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 Limited opportunities for professional development and do not match the lecturer’s needs</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 Majority of the lectures have a B.Ed degree (trained to be high school teachers)</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Junior lecturers are the only members whose duties are academic and were very demotivated about their career prospects</a:t>
            </a:r>
            <a:endParaRPr/>
          </a:p>
        </p:txBody>
      </p:sp>
      <p:graphicFrame>
        <p:nvGraphicFramePr>
          <p:cNvPr id="345" name="Google Shape;345;p18"/>
          <p:cNvGraphicFramePr/>
          <p:nvPr/>
        </p:nvGraphicFramePr>
        <p:xfrm>
          <a:off x="9372602" y="495300"/>
          <a:ext cx="3000000" cy="3000000"/>
        </p:xfrm>
        <a:graphic>
          <a:graphicData uri="http://schemas.openxmlformats.org/drawingml/2006/table">
            <a:tbl>
              <a:tblPr>
                <a:noFill/>
                <a:tableStyleId>{B78C2F9C-446C-4806-800E-D29515653919}</a:tableStyleId>
              </a:tblPr>
              <a:tblGrid>
                <a:gridCol w="2125050"/>
                <a:gridCol w="1835300"/>
                <a:gridCol w="1559275"/>
                <a:gridCol w="1559275"/>
                <a:gridCol w="1531700"/>
              </a:tblGrid>
              <a:tr h="348875">
                <a:tc gridSpan="5">
                  <a:txBody>
                    <a:bodyPr/>
                    <a:lstStyle/>
                    <a:p>
                      <a:pPr indent="0" lvl="0" marL="0" marR="0" rtl="0" algn="ctr">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Table 4.3: Sanctioned Positions in DIETs</a:t>
                      </a:r>
                      <a:endParaRPr b="1" sz="1800" u="none" cap="none" strike="noStrike"/>
                    </a:p>
                  </a:txBody>
                  <a:tcPr marT="31725" marB="31725" marR="31725" marL="31725" anchor="ctr">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hMerge="1"/>
                <a:tc hMerge="1"/>
                <a:tc hMerge="1"/>
                <a:tc hMerge="1"/>
              </a:tr>
              <a:tr h="607925">
                <a:tc gridSpan="2">
                  <a:txBody>
                    <a:bodyPr/>
                    <a:lstStyle/>
                    <a:p>
                      <a:pPr indent="0" lvl="0" marL="0" marR="0" rtl="0" algn="ctr">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Total # of districts: 75</a:t>
                      </a:r>
                      <a:endParaRPr sz="1800" u="none" cap="none" strike="noStrike"/>
                    </a:p>
                  </a:txBody>
                  <a:tcPr marT="31725" marB="31725" marR="31725" marL="31725" anchor="ctr">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solidFill>
                      <a:srgbClr val="D9D2E9"/>
                    </a:solidFill>
                  </a:tcPr>
                </a:tc>
                <a:tc hMerge="1"/>
                <a:tc>
                  <a:txBody>
                    <a:bodyPr/>
                    <a:lstStyle/>
                    <a:p>
                      <a:pPr indent="0" lvl="0" marL="0" marR="0" rtl="0" algn="l">
                        <a:spcBef>
                          <a:spcPts val="0"/>
                        </a:spcBef>
                        <a:spcAft>
                          <a:spcPts val="0"/>
                        </a:spcAft>
                        <a:buClr>
                          <a:schemeClr val="dk1"/>
                        </a:buClr>
                        <a:buSzPts val="1800"/>
                        <a:buFont typeface="Calibri"/>
                        <a:buNone/>
                      </a:pPr>
                      <a:br>
                        <a:rPr lang="en-US" sz="1800" u="none" cap="none" strike="noStrike"/>
                      </a:br>
                      <a:endParaRPr sz="1800" u="none" cap="none" strike="noStrike"/>
                    </a:p>
                  </a:txBody>
                  <a:tcPr marT="31725" marB="31725" marR="31725" marL="31725" anchor="ctr">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solidFill>
                      <a:srgbClr val="D9D2E9"/>
                    </a:solidFill>
                  </a:tcPr>
                </a:tc>
                <a:tc gridSpan="2">
                  <a:txBody>
                    <a:bodyPr/>
                    <a:lstStyle/>
                    <a:p>
                      <a:pPr indent="0" lvl="0" marL="0" marR="0" rtl="0" algn="ctr">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Total # of DIETs: 70</a:t>
                      </a:r>
                      <a:endParaRPr sz="1800" u="none" cap="none" strike="noStrike"/>
                    </a:p>
                  </a:txBody>
                  <a:tcPr marT="31725" marB="31725" marR="31725" marL="31725" anchor="ctr">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solidFill>
                      <a:srgbClr val="D9D2E9"/>
                    </a:solidFill>
                  </a:tcPr>
                </a:tc>
                <a:tc hMerge="1"/>
              </a:tr>
              <a:tr h="1385075">
                <a:tc>
                  <a:txBody>
                    <a:bodyPr/>
                    <a:lstStyle/>
                    <a:p>
                      <a:pPr indent="0" lvl="0" marL="0" marR="0" rtl="0" algn="ctr">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Position </a:t>
                      </a:r>
                      <a:endParaRPr sz="1800" u="none" cap="none" strike="noStrike"/>
                    </a:p>
                  </a:txBody>
                  <a:tcPr marT="31725" marB="31725" marR="31725" marL="31725" anchor="ctr">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solidFill>
                      <a:srgbClr val="D9EAD3"/>
                    </a:solidFill>
                  </a:tcPr>
                </a:tc>
                <a:tc>
                  <a:txBody>
                    <a:bodyPr/>
                    <a:lstStyle/>
                    <a:p>
                      <a:pPr indent="0" lvl="0" marL="0" marR="0" rtl="0" algn="ctr">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Number Sanctioned per DIET (Total for 70 DIETs)</a:t>
                      </a:r>
                      <a:endParaRPr sz="1800" u="none" cap="none" strike="noStrike"/>
                    </a:p>
                  </a:txBody>
                  <a:tcPr marT="31725" marB="31725" marR="31725" marL="31725" anchor="ctr">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solidFill>
                      <a:srgbClr val="D9EAD3"/>
                    </a:solidFill>
                  </a:tcPr>
                </a:tc>
                <a:tc>
                  <a:txBody>
                    <a:bodyPr/>
                    <a:lstStyle/>
                    <a:p>
                      <a:pPr indent="0" lvl="0" marL="0" marR="0" rtl="0" algn="ctr">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Number of positions filled across 70 DIETs (2013)*</a:t>
                      </a:r>
                      <a:endParaRPr sz="1800" u="none" cap="none" strike="noStrike"/>
                    </a:p>
                  </a:txBody>
                  <a:tcPr marT="31725" marB="31725" marR="31725" marL="31725" anchor="ctr">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solidFill>
                      <a:srgbClr val="D9EAD3"/>
                    </a:solidFill>
                  </a:tcPr>
                </a:tc>
                <a:tc>
                  <a:txBody>
                    <a:bodyPr/>
                    <a:lstStyle/>
                    <a:p>
                      <a:pPr indent="0" lvl="0" marL="0" marR="0" rtl="0" algn="ctr">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Number of positions filled across 70 DIETs (2022)</a:t>
                      </a:r>
                      <a:endParaRPr sz="1800" u="none" cap="none" strike="noStrike"/>
                    </a:p>
                  </a:txBody>
                  <a:tcPr marT="31725" marB="31725" marR="31725" marL="31725" anchor="ctr">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solidFill>
                      <a:srgbClr val="D9EAD3"/>
                    </a:solidFill>
                  </a:tcPr>
                </a:tc>
                <a:tc>
                  <a:txBody>
                    <a:bodyPr/>
                    <a:lstStyle/>
                    <a:p>
                      <a:pPr indent="0" lvl="0" marL="0" marR="0" rtl="0" algn="ctr">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 of Positions filled across DIETs (2022)</a:t>
                      </a:r>
                      <a:endParaRPr sz="1800" u="none" cap="none" strike="noStrike"/>
                    </a:p>
                  </a:txBody>
                  <a:tcPr marT="31725" marB="31725" marR="31725" marL="31725" anchor="ctr">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solidFill>
                      <a:srgbClr val="D9EAD3"/>
                    </a:solidFill>
                  </a:tcPr>
                </a:tc>
              </a:tr>
              <a:tr h="348875">
                <a:tc gridSpan="5">
                  <a:txBody>
                    <a:bodyPr/>
                    <a:lstStyle/>
                    <a:p>
                      <a:pPr indent="0" lvl="0" marL="0" marR="0" rtl="0" algn="l">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Academic Posts</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solidFill>
                      <a:srgbClr val="B7B7B7"/>
                    </a:solidFill>
                  </a:tcPr>
                </a:tc>
                <a:tc hMerge="1"/>
                <a:tc hMerge="1"/>
                <a:tc hMerge="1"/>
                <a:tc hMerge="1"/>
              </a:tr>
              <a:tr h="348875">
                <a:tc>
                  <a:txBody>
                    <a:bodyPr/>
                    <a:lstStyle/>
                    <a:p>
                      <a:pPr indent="0" lvl="0" marL="0" marR="0" rtl="0" algn="ct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Principal</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 (70)</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23</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24</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34%</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r>
              <a:tr h="348875">
                <a:tc>
                  <a:txBody>
                    <a:bodyPr/>
                    <a:lstStyle/>
                    <a:p>
                      <a:pPr indent="0" lvl="0" marL="0" marR="0" rtl="0" algn="ct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Vice Principal</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 (70)</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16</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30</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43%</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r>
              <a:tr h="365525">
                <a:tc>
                  <a:txBody>
                    <a:bodyPr/>
                    <a:lstStyle/>
                    <a:p>
                      <a:pPr indent="0" lvl="0" marL="0" marR="0" rtl="0" algn="ct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Senior Lecturer </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Upto 6 (420)</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79</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85</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20%</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r>
              <a:tr h="365525">
                <a:tc>
                  <a:txBody>
                    <a:bodyPr/>
                    <a:lstStyle/>
                    <a:p>
                      <a:pPr indent="0" lvl="0" marL="0" marR="0" rtl="0" algn="ct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Lecturers</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Upto 17(1190)</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417</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955</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80%</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r>
              <a:tr h="348875">
                <a:tc gridSpan="5">
                  <a:txBody>
                    <a:bodyPr/>
                    <a:lstStyle/>
                    <a:p>
                      <a:pPr indent="0" lvl="0" marL="0" marR="0" rtl="0" algn="l">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Para Academic Posts</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solidFill>
                      <a:srgbClr val="B7B7B7"/>
                    </a:solidFill>
                  </a:tcPr>
                </a:tc>
                <a:tc hMerge="1"/>
                <a:tc hMerge="1"/>
                <a:tc hMerge="1"/>
                <a:tc hMerge="1"/>
              </a:tr>
              <a:tr h="605400">
                <a:tc>
                  <a:txBody>
                    <a:bodyPr/>
                    <a:lstStyle/>
                    <a:p>
                      <a:pPr indent="0" lvl="0" marL="0" marR="0" rtl="0" algn="ct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Work Education Teacher</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 (70)</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47</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18</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26%</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r>
              <a:tr h="607925">
                <a:tc>
                  <a:txBody>
                    <a:bodyPr/>
                    <a:lstStyle/>
                    <a:p>
                      <a:pPr indent="0" lvl="0" marL="0" marR="0" rtl="0" algn="ct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Librarian</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 (70)</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800"/>
                        <a:buFont typeface="Calibri"/>
                        <a:buNone/>
                      </a:pPr>
                      <a:br>
                        <a:rPr lang="en-US" sz="1800" u="none" cap="none" strike="noStrike"/>
                      </a:b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9</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13%</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r>
              <a:tr h="607925">
                <a:tc>
                  <a:txBody>
                    <a:bodyPr/>
                    <a:lstStyle/>
                    <a:p>
                      <a:pPr indent="0" lvl="0" marL="0" marR="0" rtl="0" algn="ct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Laboratory Assistant</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 (70)</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800"/>
                        <a:buFont typeface="Calibri"/>
                        <a:buNone/>
                      </a:pPr>
                      <a:br>
                        <a:rPr lang="en-US" sz="1800" u="none" cap="none" strike="noStrike"/>
                      </a:b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18</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26%</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r>
              <a:tr h="607925">
                <a:tc>
                  <a:txBody>
                    <a:bodyPr/>
                    <a:lstStyle/>
                    <a:p>
                      <a:pPr indent="0" lvl="0" marL="0" marR="0" rtl="0" algn="ct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Technical Assistant</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 (70)</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36</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800"/>
                        <a:buFont typeface="Calibri"/>
                        <a:buNone/>
                      </a:pPr>
                      <a:br>
                        <a:rPr lang="en-US" sz="1800" u="none" cap="none" strike="noStrike"/>
                      </a:b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N/A</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r>
              <a:tr h="605400">
                <a:tc>
                  <a:txBody>
                    <a:bodyPr/>
                    <a:lstStyle/>
                    <a:p>
                      <a:pPr indent="0" lvl="0" marL="0" marR="0" rtl="0" algn="ct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Statistician/ Accountant</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 (70)</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34</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12</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17%</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r>
              <a:tr h="348875">
                <a:tc gridSpan="5">
                  <a:txBody>
                    <a:bodyPr/>
                    <a:lstStyle/>
                    <a:p>
                      <a:pPr indent="0" lvl="0" marL="0" marR="0" rtl="0" algn="l">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Support Staff</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solidFill>
                      <a:srgbClr val="B7B7B7"/>
                    </a:solidFill>
                  </a:tcPr>
                </a:tc>
                <a:tc hMerge="1"/>
                <a:tc hMerge="1"/>
                <a:tc hMerge="1"/>
                <a:tc hMerge="1"/>
              </a:tr>
              <a:tr h="607925">
                <a:tc>
                  <a:txBody>
                    <a:bodyPr/>
                    <a:lstStyle/>
                    <a:p>
                      <a:pPr indent="0" lvl="0" marL="0" marR="0" rtl="0" algn="ct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Support Staff </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1386</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848</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No Data Available</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a:txBody>
                    <a:bodyPr/>
                    <a:lstStyle/>
                    <a:p>
                      <a:pPr indent="0" lvl="0" marL="0" marR="0" rtl="0" algn="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N/A</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r>
              <a:tr h="607925">
                <a:tc gridSpan="5">
                  <a:txBody>
                    <a:bodyPr/>
                    <a:lstStyle/>
                    <a:p>
                      <a:pPr indent="0" lvl="0" marL="0" marR="0" rtl="0" algn="ctr">
                        <a:spcBef>
                          <a:spcPts val="0"/>
                        </a:spcBef>
                        <a:spcAft>
                          <a:spcPts val="0"/>
                        </a:spcAft>
                        <a:buClr>
                          <a:srgbClr val="000000"/>
                        </a:buClr>
                        <a:buSzPts val="1800"/>
                        <a:buFont typeface="Roboto"/>
                        <a:buNone/>
                      </a:pPr>
                      <a:r>
                        <a:rPr b="0" i="0" lang="en-US" sz="1800" u="none" cap="none" strike="noStrike">
                          <a:solidFill>
                            <a:srgbClr val="000000"/>
                          </a:solidFill>
                          <a:latin typeface="Roboto"/>
                          <a:ea typeface="Roboto"/>
                          <a:cs typeface="Roboto"/>
                          <a:sym typeface="Roboto"/>
                        </a:rPr>
                        <a:t>*Data Source : Joint Review Mission on Teacher education of states, Uttar Pradesh GoI(2013)</a:t>
                      </a:r>
                      <a:endParaRPr sz="1800" u="none" cap="none" strike="noStrike"/>
                    </a:p>
                  </a:txBody>
                  <a:tcPr marT="31725" marB="31725" marR="31725" marL="31725">
                    <a:lnL cap="flat" cmpd="sng" w="12550">
                      <a:solidFill>
                        <a:srgbClr val="CCCCCC"/>
                      </a:solidFill>
                      <a:prstDash val="solid"/>
                      <a:round/>
                      <a:headEnd len="sm" w="sm" type="none"/>
                      <a:tailEnd len="sm" w="sm" type="none"/>
                    </a:lnL>
                    <a:lnR cap="flat" cmpd="sng" w="12550">
                      <a:solidFill>
                        <a:srgbClr val="CCCCCC"/>
                      </a:solidFill>
                      <a:prstDash val="solid"/>
                      <a:round/>
                      <a:headEnd len="sm" w="sm" type="none"/>
                      <a:tailEnd len="sm" w="sm" type="none"/>
                    </a:lnR>
                    <a:lnT cap="flat" cmpd="sng" w="12550">
                      <a:solidFill>
                        <a:srgbClr val="CCCCCC"/>
                      </a:solidFill>
                      <a:prstDash val="solid"/>
                      <a:round/>
                      <a:headEnd len="sm" w="sm" type="none"/>
                      <a:tailEnd len="sm" w="sm" type="none"/>
                    </a:lnT>
                    <a:lnB cap="flat" cmpd="sng" w="12550">
                      <a:solidFill>
                        <a:srgbClr val="CCCCCC"/>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9"/>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9"/>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9"/>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9"/>
          <p:cNvSpPr txBox="1"/>
          <p:nvPr/>
        </p:nvSpPr>
        <p:spPr>
          <a:xfrm>
            <a:off x="149146" y="4518557"/>
            <a:ext cx="2867413" cy="769441"/>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Collaborations &amp; Partnerships</a:t>
            </a:r>
            <a:endParaRPr/>
          </a:p>
        </p:txBody>
      </p:sp>
      <p:sp>
        <p:nvSpPr>
          <p:cNvPr id="355" name="Google Shape;355;p19"/>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356" name="Google Shape;356;p19"/>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357" name="Google Shape;357;p19"/>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sp>
        <p:nvSpPr>
          <p:cNvPr id="358" name="Google Shape;358;p19"/>
          <p:cNvSpPr txBox="1"/>
          <p:nvPr/>
        </p:nvSpPr>
        <p:spPr>
          <a:xfrm>
            <a:off x="4587239" y="2095500"/>
            <a:ext cx="4343400" cy="6241196"/>
          </a:xfrm>
          <a:prstGeom prst="rect">
            <a:avLst/>
          </a:prstGeom>
          <a:noFill/>
          <a:ln>
            <a:noFill/>
          </a:ln>
        </p:spPr>
        <p:txBody>
          <a:bodyPr anchorCtr="0" anchor="t" bIns="0" lIns="0" spcFirstLastPara="1" rIns="0" wrap="square" tIns="0">
            <a:spAutoFit/>
          </a:bodyPr>
          <a:lstStyle/>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  Limited to official periodic meetings at various levels - State, District, Block and Cluster.</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No active  professional fora or Community of Practice were observed</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NGO collaborations for pre &amp; in-service </a:t>
            </a:r>
            <a:endParaRPr/>
          </a:p>
        </p:txBody>
      </p:sp>
      <p:pic>
        <p:nvPicPr>
          <p:cNvPr descr="https://lh6.googleusercontent.com/D7PCFrAweEoG3UeL7bMsWgIjTi4icpAXtGy1v7Sx0SjPvS7G8VA3ZZS-netlhmECp9HNtYLxA3m-B_WVP2WweQcilkqLFleifE9y096-UBHt-9g5EmMrGVokrQ_mDzN8u-73Rffl2pQsDkHalyo47-4" id="359" name="Google Shape;359;p19"/>
          <p:cNvPicPr preferRelativeResize="0"/>
          <p:nvPr/>
        </p:nvPicPr>
        <p:blipFill rotWithShape="1">
          <a:blip r:embed="rId6">
            <a:alphaModFix/>
          </a:blip>
          <a:srcRect b="0" l="0" r="0" t="0"/>
          <a:stretch/>
        </p:blipFill>
        <p:spPr>
          <a:xfrm>
            <a:off x="10125332" y="2416005"/>
            <a:ext cx="7924800" cy="4953001"/>
          </a:xfrm>
          <a:prstGeom prst="rect">
            <a:avLst/>
          </a:prstGeom>
          <a:noFill/>
          <a:ln>
            <a:noFill/>
          </a:ln>
        </p:spPr>
      </p:pic>
      <p:sp>
        <p:nvSpPr>
          <p:cNvPr id="360" name="Google Shape;360;p19"/>
          <p:cNvSpPr/>
          <p:nvPr/>
        </p:nvSpPr>
        <p:spPr>
          <a:xfrm>
            <a:off x="10125332" y="7810500"/>
            <a:ext cx="7834320" cy="3385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600"/>
              <a:buFont typeface="Roboto"/>
              <a:buNone/>
            </a:pPr>
            <a:r>
              <a:rPr b="1" lang="en-US" sz="1600">
                <a:solidFill>
                  <a:srgbClr val="000000"/>
                </a:solidFill>
                <a:latin typeface="Roboto"/>
                <a:ea typeface="Roboto"/>
                <a:cs typeface="Roboto"/>
                <a:sym typeface="Roboto"/>
              </a:rPr>
              <a:t>Computer Lab set up by NGO in DIET Gorakhpur</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p:nvPr/>
        </p:nvSpPr>
        <p:spPr>
          <a:xfrm>
            <a:off x="1" y="1"/>
            <a:ext cx="5029190" cy="514349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10" name="Google Shape;110;p2"/>
          <p:cNvSpPr txBox="1"/>
          <p:nvPr>
            <p:ph type="title"/>
          </p:nvPr>
        </p:nvSpPr>
        <p:spPr>
          <a:xfrm>
            <a:off x="6342232" y="782677"/>
            <a:ext cx="8522018" cy="1699433"/>
          </a:xfrm>
          <a:prstGeom prst="rect">
            <a:avLst/>
          </a:prstGeom>
          <a:noFill/>
          <a:ln>
            <a:noFill/>
          </a:ln>
        </p:spPr>
        <p:txBody>
          <a:bodyPr anchorCtr="0" anchor="t" bIns="0" lIns="0" spcFirstLastPara="1" rIns="0" wrap="square" tIns="102850">
            <a:spAutoFit/>
          </a:bodyPr>
          <a:lstStyle/>
          <a:p>
            <a:pPr indent="0" lvl="0" marL="19050" marR="7620" rtl="0" algn="l">
              <a:lnSpc>
                <a:spcPct val="107812"/>
              </a:lnSpc>
              <a:spcBef>
                <a:spcPts val="0"/>
              </a:spcBef>
              <a:spcAft>
                <a:spcPts val="0"/>
              </a:spcAft>
              <a:buClr>
                <a:srgbClr val="EC7C30"/>
              </a:buClr>
              <a:buSzPts val="1400"/>
              <a:buFont typeface="Arial"/>
              <a:buNone/>
            </a:pPr>
            <a:r>
              <a:rPr lang="en-US"/>
              <a:t>CENTRE OF EXCELLENCE IN  TEACHER EDUCATION</a:t>
            </a:r>
            <a:endParaRPr/>
          </a:p>
        </p:txBody>
      </p:sp>
      <p:sp>
        <p:nvSpPr>
          <p:cNvPr id="111" name="Google Shape;111;p2"/>
          <p:cNvSpPr txBox="1"/>
          <p:nvPr/>
        </p:nvSpPr>
        <p:spPr>
          <a:xfrm>
            <a:off x="6387947" y="2764344"/>
            <a:ext cx="10533530" cy="9416104"/>
          </a:xfrm>
          <a:prstGeom prst="rect">
            <a:avLst/>
          </a:prstGeom>
          <a:noFill/>
          <a:ln>
            <a:noFill/>
          </a:ln>
        </p:spPr>
        <p:txBody>
          <a:bodyPr anchorCtr="0" anchor="t" bIns="0" lIns="0" spcFirstLastPara="1" rIns="0" wrap="square" tIns="19050">
            <a:spAutoFit/>
          </a:bodyPr>
          <a:lstStyle/>
          <a:p>
            <a:pPr indent="-297180" lvl="0" marL="316230" marR="0" rtl="0" algn="l">
              <a:spcBef>
                <a:spcPts val="0"/>
              </a:spcBef>
              <a:spcAft>
                <a:spcPts val="0"/>
              </a:spcAft>
              <a:buClr>
                <a:schemeClr val="dk1"/>
              </a:buClr>
              <a:buSzPts val="1600"/>
              <a:buFont typeface="Arial"/>
              <a:buChar char="•"/>
            </a:pPr>
            <a:r>
              <a:rPr b="1" lang="en-US" sz="2400">
                <a:solidFill>
                  <a:schemeClr val="dk1"/>
                </a:solidFill>
                <a:latin typeface="Arial"/>
                <a:ea typeface="Arial"/>
                <a:cs typeface="Arial"/>
                <a:sym typeface="Arial"/>
              </a:rPr>
              <a:t>Centre of Excellence in Teacher Education (CETE) at Tata Institute of</a:t>
            </a:r>
            <a:endParaRPr sz="2400">
              <a:solidFill>
                <a:schemeClr val="dk1"/>
              </a:solidFill>
              <a:latin typeface="Arial"/>
              <a:ea typeface="Arial"/>
              <a:cs typeface="Arial"/>
              <a:sym typeface="Arial"/>
            </a:endParaRPr>
          </a:p>
          <a:p>
            <a:pPr indent="0" lvl="0" marL="316230" marR="16192" rtl="0" algn="l">
              <a:lnSpc>
                <a:spcPct val="171900"/>
              </a:lnSpc>
              <a:spcBef>
                <a:spcPts val="0"/>
              </a:spcBef>
              <a:spcAft>
                <a:spcPts val="0"/>
              </a:spcAft>
              <a:buNone/>
            </a:pPr>
            <a:r>
              <a:rPr b="1" lang="en-US" sz="2400">
                <a:solidFill>
                  <a:schemeClr val="dk1"/>
                </a:solidFill>
                <a:latin typeface="Arial"/>
                <a:ea typeface="Arial"/>
                <a:cs typeface="Arial"/>
                <a:sym typeface="Arial"/>
              </a:rPr>
              <a:t>Social Sciences (TISS) </a:t>
            </a:r>
            <a:r>
              <a:rPr lang="en-US" sz="2400">
                <a:solidFill>
                  <a:schemeClr val="dk1"/>
                </a:solidFill>
                <a:latin typeface="Arial"/>
                <a:ea typeface="Arial"/>
                <a:cs typeface="Arial"/>
                <a:sym typeface="Arial"/>
              </a:rPr>
              <a:t>aims to create lasting impact in India’s education  sector by professional development of teachers of schools across the  nation.</a:t>
            </a:r>
            <a:endParaRPr sz="2400">
              <a:solidFill>
                <a:schemeClr val="dk1"/>
              </a:solidFill>
              <a:latin typeface="Arial"/>
              <a:ea typeface="Arial"/>
              <a:cs typeface="Arial"/>
              <a:sym typeface="Arial"/>
            </a:endParaRPr>
          </a:p>
          <a:p>
            <a:pPr indent="-297180" lvl="0" marL="316230" marR="170496" rtl="0" algn="l">
              <a:lnSpc>
                <a:spcPct val="171500"/>
              </a:lnSpc>
              <a:spcBef>
                <a:spcPts val="1508"/>
              </a:spcBef>
              <a:spcAft>
                <a:spcPts val="0"/>
              </a:spcAft>
              <a:buClr>
                <a:schemeClr val="dk1"/>
              </a:buClr>
              <a:buSzPts val="1600"/>
              <a:buFont typeface="Arial"/>
              <a:buChar char="•"/>
            </a:pPr>
            <a:r>
              <a:rPr b="1" lang="en-US" sz="2400">
                <a:solidFill>
                  <a:schemeClr val="dk1"/>
                </a:solidFill>
                <a:latin typeface="Arial"/>
                <a:ea typeface="Arial"/>
                <a:cs typeface="Arial"/>
                <a:sym typeface="Arial"/>
              </a:rPr>
              <a:t>Supported by TATA Trusts as a Founding Partner</a:t>
            </a:r>
            <a:r>
              <a:rPr lang="en-US" sz="2400">
                <a:solidFill>
                  <a:schemeClr val="dk1"/>
                </a:solidFill>
                <a:latin typeface="Arial"/>
                <a:ea typeface="Arial"/>
                <a:cs typeface="Arial"/>
                <a:sym typeface="Arial"/>
              </a:rPr>
              <a:t>, it envisions a nodal  institution for teacher training and development that can set standards of  teacher professional development in the country. It will work closely with  state and private teacher education institutions to scale and mainstream  impact on teacher development.</a:t>
            </a:r>
            <a:endParaRPr/>
          </a:p>
          <a:p>
            <a:pPr indent="-297180" lvl="0" marL="316230" marR="170496" rtl="0" algn="l">
              <a:lnSpc>
                <a:spcPct val="171500"/>
              </a:lnSpc>
              <a:spcBef>
                <a:spcPts val="1508"/>
              </a:spcBef>
              <a:spcAft>
                <a:spcPts val="0"/>
              </a:spcAft>
              <a:buClr>
                <a:schemeClr val="dk1"/>
              </a:buClr>
              <a:buSzPts val="1600"/>
              <a:buFont typeface="Arial"/>
              <a:buChar char="•"/>
            </a:pPr>
            <a:r>
              <a:rPr lang="en-US" sz="2400">
                <a:solidFill>
                  <a:schemeClr val="dk1"/>
                </a:solidFill>
                <a:latin typeface="Calibri"/>
                <a:ea typeface="Calibri"/>
                <a:cs typeface="Calibri"/>
                <a:sym typeface="Calibri"/>
              </a:rPr>
              <a:t>Introduction to CETE: </a:t>
            </a:r>
            <a:r>
              <a:rPr lang="en-US" sz="2400" u="sng">
                <a:solidFill>
                  <a:schemeClr val="dk1"/>
                </a:solidFill>
                <a:latin typeface="Calibri"/>
                <a:ea typeface="Calibri"/>
                <a:cs typeface="Calibri"/>
                <a:sym typeface="Calibri"/>
                <a:hlinkClick r:id="rId4">
                  <a:extLst>
                    <a:ext uri="{A12FA001-AC4F-418D-AE19-62706E023703}">
                      <ahyp:hlinkClr val="tx"/>
                    </a:ext>
                  </a:extLst>
                </a:hlinkClick>
              </a:rPr>
              <a:t>hhttps://www.youtube.com/watch?v=UABm3RyVXYAttps</a:t>
            </a:r>
            <a:r>
              <a:rPr lang="en-US" sz="2400" u="sng">
                <a:solidFill>
                  <a:srgbClr val="FFFFFF"/>
                </a:solidFill>
                <a:latin typeface="Calibri"/>
                <a:ea typeface="Calibri"/>
                <a:cs typeface="Calibri"/>
                <a:sym typeface="Calibri"/>
                <a:hlinkClick r:id="rId5">
                  <a:extLst>
                    <a:ext uri="{A12FA001-AC4F-418D-AE19-62706E023703}">
                      <ahyp:hlinkClr val="tx"/>
                    </a:ext>
                  </a:extLst>
                </a:hlinkClick>
              </a:rPr>
              <a:t>://wwe.com/watch?v=UABm3RyVXYA</a:t>
            </a:r>
            <a:endParaRPr sz="2400">
              <a:solidFill>
                <a:schemeClr val="dk1"/>
              </a:solidFill>
              <a:latin typeface="Calibri"/>
              <a:ea typeface="Calibri"/>
              <a:cs typeface="Calibri"/>
              <a:sym typeface="Calibri"/>
            </a:endParaRPr>
          </a:p>
          <a:p>
            <a:pPr indent="-195580" lvl="0" marL="316230" marR="170496" rtl="0" algn="l">
              <a:lnSpc>
                <a:spcPct val="171500"/>
              </a:lnSpc>
              <a:spcBef>
                <a:spcPts val="1508"/>
              </a:spcBef>
              <a:spcAft>
                <a:spcPts val="0"/>
              </a:spcAft>
              <a:buClr>
                <a:schemeClr val="dk1"/>
              </a:buClr>
              <a:buSzPts val="1600"/>
              <a:buFont typeface="Arial"/>
              <a:buNone/>
            </a:pPr>
            <a:r>
              <a:t/>
            </a:r>
            <a:endParaRPr sz="2400">
              <a:solidFill>
                <a:schemeClr val="dk1"/>
              </a:solidFill>
              <a:latin typeface="Arial"/>
              <a:ea typeface="Arial"/>
              <a:cs typeface="Arial"/>
              <a:sym typeface="Arial"/>
            </a:endParaRPr>
          </a:p>
          <a:p>
            <a:pPr indent="-195580" lvl="0" marL="316230" marR="170496" rtl="0" algn="l">
              <a:lnSpc>
                <a:spcPct val="171500"/>
              </a:lnSpc>
              <a:spcBef>
                <a:spcPts val="1508"/>
              </a:spcBef>
              <a:spcAft>
                <a:spcPts val="0"/>
              </a:spcAft>
              <a:buClr>
                <a:schemeClr val="dk1"/>
              </a:buClr>
              <a:buSzPts val="1600"/>
              <a:buFont typeface="Arial"/>
              <a:buNone/>
            </a:pPr>
            <a:r>
              <a:t/>
            </a:r>
            <a:endParaRPr sz="2400">
              <a:solidFill>
                <a:schemeClr val="dk1"/>
              </a:solidFill>
              <a:latin typeface="Arial"/>
              <a:ea typeface="Arial"/>
              <a:cs typeface="Arial"/>
              <a:sym typeface="Arial"/>
            </a:endParaRPr>
          </a:p>
        </p:txBody>
      </p:sp>
      <p:sp>
        <p:nvSpPr>
          <p:cNvPr id="112" name="Google Shape;112;p2"/>
          <p:cNvSpPr txBox="1"/>
          <p:nvPr/>
        </p:nvSpPr>
        <p:spPr>
          <a:xfrm>
            <a:off x="16767171" y="9644420"/>
            <a:ext cx="154305" cy="296235"/>
          </a:xfrm>
          <a:prstGeom prst="rect">
            <a:avLst/>
          </a:prstGeom>
          <a:noFill/>
          <a:ln>
            <a:noFill/>
          </a:ln>
        </p:spPr>
        <p:txBody>
          <a:bodyPr anchorCtr="0" anchor="t" bIns="0" lIns="0" spcFirstLastPara="1" rIns="0" wrap="square" tIns="19050">
            <a:spAutoFit/>
          </a:bodyPr>
          <a:lstStyle/>
          <a:p>
            <a:pPr indent="0" lvl="0" marL="19050" marR="0" rtl="0" algn="l">
              <a:spcBef>
                <a:spcPts val="0"/>
              </a:spcBef>
              <a:spcAft>
                <a:spcPts val="0"/>
              </a:spcAft>
              <a:buNone/>
            </a:pPr>
            <a:r>
              <a:rPr lang="en-US" sz="1800">
                <a:solidFill>
                  <a:srgbClr val="878787"/>
                </a:solidFill>
                <a:latin typeface="Arial"/>
                <a:ea typeface="Arial"/>
                <a:cs typeface="Arial"/>
                <a:sym typeface="Arial"/>
              </a:rPr>
              <a:t>8</a:t>
            </a:r>
            <a:endParaRPr sz="1800">
              <a:solidFill>
                <a:schemeClr val="dk1"/>
              </a:solidFill>
              <a:latin typeface="Arial"/>
              <a:ea typeface="Arial"/>
              <a:cs typeface="Arial"/>
              <a:sym typeface="Arial"/>
            </a:endParaRPr>
          </a:p>
        </p:txBody>
      </p:sp>
      <p:sp>
        <p:nvSpPr>
          <p:cNvPr id="113" name="Google Shape;113;p2"/>
          <p:cNvSpPr/>
          <p:nvPr/>
        </p:nvSpPr>
        <p:spPr>
          <a:xfrm>
            <a:off x="1" y="5248340"/>
            <a:ext cx="5029190" cy="503864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0"/>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0"/>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0"/>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0"/>
          <p:cNvSpPr txBox="1"/>
          <p:nvPr/>
        </p:nvSpPr>
        <p:spPr>
          <a:xfrm>
            <a:off x="149146" y="4518557"/>
            <a:ext cx="2867413" cy="769441"/>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IMPACT OF COVID-19</a:t>
            </a:r>
            <a:endParaRPr/>
          </a:p>
        </p:txBody>
      </p:sp>
      <p:sp>
        <p:nvSpPr>
          <p:cNvPr id="370" name="Google Shape;370;p20"/>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371" name="Google Shape;371;p20"/>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372" name="Google Shape;372;p20"/>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sp>
        <p:nvSpPr>
          <p:cNvPr id="373" name="Google Shape;373;p20"/>
          <p:cNvSpPr txBox="1"/>
          <p:nvPr/>
        </p:nvSpPr>
        <p:spPr>
          <a:xfrm>
            <a:off x="4625340" y="436444"/>
            <a:ext cx="4343400" cy="8934241"/>
          </a:xfrm>
          <a:prstGeom prst="rect">
            <a:avLst/>
          </a:prstGeom>
          <a:noFill/>
          <a:ln>
            <a:noFill/>
          </a:ln>
        </p:spPr>
        <p:txBody>
          <a:bodyPr anchorCtr="0" anchor="t" bIns="0" lIns="0" spcFirstLastPara="1" rIns="0" wrap="square" tIns="0">
            <a:spAutoFit/>
          </a:bodyPr>
          <a:lstStyle/>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 Academic year 2020-2021  no new D.El.Ed admissions</a:t>
            </a:r>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Pratham NGO supported student-teacher’s internship (online)</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Facebook groups, You Tube, DIKSHA , Google Meet and Zoom were used</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WhatsApp was most popular </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Mohalla Schools initiated by a school principal was effective </a:t>
            </a:r>
            <a:endParaRPr/>
          </a:p>
        </p:txBody>
      </p:sp>
      <p:pic>
        <p:nvPicPr>
          <p:cNvPr descr="https://lh5.googleusercontent.com/UQQSPJpcqiQXUu39H2ewJC_ponpaS8M1sAqOOXYOiPn_htSNBH_AUYSukn1UBdfLbKDnO2w8zQbQRZITLQWbB3r8R8zINB-ITNyXnd9ap-OrqIFF9Huc0f87uZpJn_L-oMjVBewgrboZAILCgP4QMXw" id="374" name="Google Shape;374;p20"/>
          <p:cNvPicPr preferRelativeResize="0"/>
          <p:nvPr/>
        </p:nvPicPr>
        <p:blipFill rotWithShape="1">
          <a:blip r:embed="rId6">
            <a:alphaModFix/>
          </a:blip>
          <a:srcRect b="0" l="0" r="0" t="0"/>
          <a:stretch/>
        </p:blipFill>
        <p:spPr>
          <a:xfrm>
            <a:off x="10134600" y="1485900"/>
            <a:ext cx="7647578" cy="6172200"/>
          </a:xfrm>
          <a:prstGeom prst="rect">
            <a:avLst/>
          </a:prstGeom>
          <a:noFill/>
          <a:ln>
            <a:noFill/>
          </a:ln>
        </p:spPr>
      </p:pic>
      <p:sp>
        <p:nvSpPr>
          <p:cNvPr id="375" name="Google Shape;375;p20"/>
          <p:cNvSpPr/>
          <p:nvPr/>
        </p:nvSpPr>
        <p:spPr>
          <a:xfrm>
            <a:off x="10287000" y="8115300"/>
            <a:ext cx="7315200" cy="30773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Roboto"/>
              <a:buNone/>
            </a:pPr>
            <a:r>
              <a:rPr b="1" lang="en-US" sz="1400">
                <a:solidFill>
                  <a:srgbClr val="000000"/>
                </a:solidFill>
                <a:latin typeface="Roboto"/>
                <a:ea typeface="Roboto"/>
                <a:cs typeface="Roboto"/>
                <a:sym typeface="Roboto"/>
              </a:rPr>
              <a:t>A letter regarding Mohalla classes - at an Upper Primary School in Bareilly</a:t>
            </a:r>
            <a:endParaRPr b="1" sz="1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1"/>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1"/>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1"/>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1"/>
          <p:cNvSpPr txBox="1"/>
          <p:nvPr/>
        </p:nvSpPr>
        <p:spPr>
          <a:xfrm>
            <a:off x="-19050" y="4597706"/>
            <a:ext cx="3016560" cy="1120162"/>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GAPS</a:t>
            </a:r>
            <a:endParaRPr/>
          </a:p>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AND </a:t>
            </a:r>
            <a:endParaRPr/>
          </a:p>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SHORTCOMINGS</a:t>
            </a:r>
            <a:endParaRPr/>
          </a:p>
        </p:txBody>
      </p:sp>
      <p:sp>
        <p:nvSpPr>
          <p:cNvPr id="384" name="Google Shape;384;p21"/>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grpSp>
        <p:nvGrpSpPr>
          <p:cNvPr id="385" name="Google Shape;385;p21"/>
          <p:cNvGrpSpPr/>
          <p:nvPr/>
        </p:nvGrpSpPr>
        <p:grpSpPr>
          <a:xfrm>
            <a:off x="4730509" y="1854135"/>
            <a:ext cx="5594161" cy="6519862"/>
            <a:chOff x="0" y="19050"/>
            <a:chExt cx="7458881" cy="8693149"/>
          </a:xfrm>
        </p:grpSpPr>
        <p:sp>
          <p:nvSpPr>
            <p:cNvPr id="386" name="Google Shape;386;p21"/>
            <p:cNvSpPr txBox="1"/>
            <p:nvPr/>
          </p:nvSpPr>
          <p:spPr>
            <a:xfrm>
              <a:off x="6037" y="19050"/>
              <a:ext cx="7452844" cy="1795526"/>
            </a:xfrm>
            <a:prstGeom prst="rect">
              <a:avLst/>
            </a:prstGeom>
            <a:noFill/>
            <a:ln>
              <a:noFill/>
            </a:ln>
          </p:spPr>
          <p:txBody>
            <a:bodyPr anchorCtr="0" anchor="t" bIns="0" lIns="0" spcFirstLastPara="1" rIns="0" wrap="square" tIns="0">
              <a:spAutoFit/>
            </a:bodyPr>
            <a:lstStyle/>
            <a:p>
              <a:pPr indent="-259079" lvl="1" marL="518160" marR="0" rtl="0" algn="l">
                <a:lnSpc>
                  <a:spcPct val="111000"/>
                </a:lnSpc>
                <a:spcBef>
                  <a:spcPts val="0"/>
                </a:spcBef>
                <a:spcAft>
                  <a:spcPts val="0"/>
                </a:spcAft>
                <a:buClr>
                  <a:srgbClr val="006633"/>
                </a:buClr>
                <a:buSzPts val="2400"/>
                <a:buFont typeface="Arial"/>
                <a:buChar char="•"/>
              </a:pPr>
              <a:r>
                <a:rPr b="0" i="0" lang="en-US" sz="2400" u="none" cap="none" strike="noStrike">
                  <a:solidFill>
                    <a:srgbClr val="006633"/>
                  </a:solidFill>
                  <a:latin typeface="Montserrat"/>
                  <a:ea typeface="Montserrat"/>
                  <a:cs typeface="Montserrat"/>
                  <a:sym typeface="Montserrat"/>
                </a:rPr>
                <a:t>An outdated D.El.Ed curriculum that needs to be updated to reflect the most recent policy and research</a:t>
              </a:r>
              <a:endParaRPr/>
            </a:p>
          </p:txBody>
        </p:sp>
        <p:sp>
          <p:nvSpPr>
            <p:cNvPr id="387" name="Google Shape;387;p21"/>
            <p:cNvSpPr txBox="1"/>
            <p:nvPr/>
          </p:nvSpPr>
          <p:spPr>
            <a:xfrm>
              <a:off x="2479" y="2595626"/>
              <a:ext cx="7452844" cy="2240026"/>
            </a:xfrm>
            <a:prstGeom prst="rect">
              <a:avLst/>
            </a:prstGeom>
            <a:noFill/>
            <a:ln>
              <a:noFill/>
            </a:ln>
          </p:spPr>
          <p:txBody>
            <a:bodyPr anchorCtr="0" anchor="t" bIns="0" lIns="0" spcFirstLastPara="1" rIns="0" wrap="square" tIns="0">
              <a:spAutoFit/>
            </a:bodyPr>
            <a:lstStyle/>
            <a:p>
              <a:pPr indent="-259079" lvl="1" marL="518160" marR="0" rtl="0" algn="l">
                <a:lnSpc>
                  <a:spcPct val="111000"/>
                </a:lnSpc>
                <a:spcBef>
                  <a:spcPts val="0"/>
                </a:spcBef>
                <a:spcAft>
                  <a:spcPts val="0"/>
                </a:spcAft>
                <a:buClr>
                  <a:srgbClr val="006633"/>
                </a:buClr>
                <a:buSzPts val="2400"/>
                <a:buFont typeface="Arial"/>
                <a:buChar char="•"/>
              </a:pPr>
              <a:r>
                <a:rPr b="0" i="0" lang="en-US" sz="2400" u="none" cap="none" strike="noStrike">
                  <a:solidFill>
                    <a:srgbClr val="006633"/>
                  </a:solidFill>
                  <a:latin typeface="Montserrat"/>
                  <a:ea typeface="Montserrat"/>
                  <a:cs typeface="Montserrat"/>
                  <a:sym typeface="Montserrat"/>
                </a:rPr>
                <a:t>The absence of a systemic in-service teacher training approach and poor linkages between pre-service, in-service, and school support activities</a:t>
              </a:r>
              <a:endParaRPr/>
            </a:p>
          </p:txBody>
        </p:sp>
        <p:sp>
          <p:nvSpPr>
            <p:cNvPr id="388" name="Google Shape;388;p21"/>
            <p:cNvSpPr txBox="1"/>
            <p:nvPr/>
          </p:nvSpPr>
          <p:spPr>
            <a:xfrm>
              <a:off x="2479" y="5616702"/>
              <a:ext cx="7452844" cy="1351026"/>
            </a:xfrm>
            <a:prstGeom prst="rect">
              <a:avLst/>
            </a:prstGeom>
            <a:noFill/>
            <a:ln>
              <a:noFill/>
            </a:ln>
          </p:spPr>
          <p:txBody>
            <a:bodyPr anchorCtr="0" anchor="t" bIns="0" lIns="0" spcFirstLastPara="1" rIns="0" wrap="square" tIns="0">
              <a:spAutoFit/>
            </a:bodyPr>
            <a:lstStyle/>
            <a:p>
              <a:pPr indent="-259079" lvl="1" marL="518160" marR="0" rtl="0" algn="l">
                <a:lnSpc>
                  <a:spcPct val="111000"/>
                </a:lnSpc>
                <a:spcBef>
                  <a:spcPts val="0"/>
                </a:spcBef>
                <a:spcAft>
                  <a:spcPts val="0"/>
                </a:spcAft>
                <a:buClr>
                  <a:srgbClr val="006633"/>
                </a:buClr>
                <a:buSzPts val="2400"/>
                <a:buFont typeface="Arial"/>
                <a:buChar char="•"/>
              </a:pPr>
              <a:r>
                <a:rPr b="0" i="0" lang="en-US" sz="2400" u="none" cap="none" strike="noStrike">
                  <a:solidFill>
                    <a:srgbClr val="006633"/>
                  </a:solidFill>
                  <a:latin typeface="Montserrat"/>
                  <a:ea typeface="Montserrat"/>
                  <a:cs typeface="Montserrat"/>
                  <a:sym typeface="Montserrat"/>
                </a:rPr>
                <a:t>Insufficient linkages between pre, primary, primary,  upper primary, and secondary schools</a:t>
              </a:r>
              <a:endParaRPr/>
            </a:p>
          </p:txBody>
        </p:sp>
        <p:sp>
          <p:nvSpPr>
            <p:cNvPr id="389" name="Google Shape;389;p21"/>
            <p:cNvSpPr txBox="1"/>
            <p:nvPr/>
          </p:nvSpPr>
          <p:spPr>
            <a:xfrm>
              <a:off x="0" y="7805673"/>
              <a:ext cx="7452844" cy="906526"/>
            </a:xfrm>
            <a:prstGeom prst="rect">
              <a:avLst/>
            </a:prstGeom>
            <a:noFill/>
            <a:ln>
              <a:noFill/>
            </a:ln>
          </p:spPr>
          <p:txBody>
            <a:bodyPr anchorCtr="0" anchor="t" bIns="0" lIns="0" spcFirstLastPara="1" rIns="0" wrap="square" tIns="0">
              <a:spAutoFit/>
            </a:bodyPr>
            <a:lstStyle/>
            <a:p>
              <a:pPr indent="-259079" lvl="1" marL="518160" marR="0" rtl="0" algn="l">
                <a:lnSpc>
                  <a:spcPct val="111000"/>
                </a:lnSpc>
                <a:spcBef>
                  <a:spcPts val="0"/>
                </a:spcBef>
                <a:spcAft>
                  <a:spcPts val="0"/>
                </a:spcAft>
                <a:buClr>
                  <a:srgbClr val="006633"/>
                </a:buClr>
                <a:buSzPts val="2400"/>
                <a:buFont typeface="Arial"/>
                <a:buChar char="•"/>
              </a:pPr>
              <a:r>
                <a:rPr b="0" i="0" lang="en-US" sz="2400" u="none" cap="none" strike="noStrike">
                  <a:solidFill>
                    <a:srgbClr val="006633"/>
                  </a:solidFill>
                  <a:latin typeface="Montserrat"/>
                  <a:ea typeface="Montserrat"/>
                  <a:cs typeface="Montserrat"/>
                  <a:sym typeface="Montserrat"/>
                </a:rPr>
                <a:t>Weak mathematics and science teaching and learning</a:t>
              </a:r>
              <a:endParaRPr/>
            </a:p>
          </p:txBody>
        </p:sp>
      </p:grpSp>
      <p:grpSp>
        <p:nvGrpSpPr>
          <p:cNvPr id="390" name="Google Shape;390;p21"/>
          <p:cNvGrpSpPr/>
          <p:nvPr/>
        </p:nvGrpSpPr>
        <p:grpSpPr>
          <a:xfrm>
            <a:off x="11050996" y="1854135"/>
            <a:ext cx="6208304" cy="7172516"/>
            <a:chOff x="0" y="19050"/>
            <a:chExt cx="8277739" cy="9563354"/>
          </a:xfrm>
        </p:grpSpPr>
        <p:sp>
          <p:nvSpPr>
            <p:cNvPr id="391" name="Google Shape;391;p21"/>
            <p:cNvSpPr txBox="1"/>
            <p:nvPr/>
          </p:nvSpPr>
          <p:spPr>
            <a:xfrm>
              <a:off x="0" y="19050"/>
              <a:ext cx="8064231" cy="2240026"/>
            </a:xfrm>
            <a:prstGeom prst="rect">
              <a:avLst/>
            </a:prstGeom>
            <a:noFill/>
            <a:ln>
              <a:noFill/>
            </a:ln>
          </p:spPr>
          <p:txBody>
            <a:bodyPr anchorCtr="0" anchor="t" bIns="0" lIns="0" spcFirstLastPara="1" rIns="0" wrap="square" tIns="0">
              <a:spAutoFit/>
            </a:bodyPr>
            <a:lstStyle/>
            <a:p>
              <a:pPr indent="-259079" lvl="1" marL="518160" marR="0" rtl="0" algn="l">
                <a:lnSpc>
                  <a:spcPct val="111000"/>
                </a:lnSpc>
                <a:spcBef>
                  <a:spcPts val="0"/>
                </a:spcBef>
                <a:spcAft>
                  <a:spcPts val="0"/>
                </a:spcAft>
                <a:buClr>
                  <a:srgbClr val="006633"/>
                </a:buClr>
                <a:buSzPts val="2400"/>
                <a:buFont typeface="Arial"/>
                <a:buChar char="•"/>
              </a:pPr>
              <a:r>
                <a:rPr b="0" i="0" lang="en-US" sz="2400" u="none" cap="none" strike="noStrike">
                  <a:solidFill>
                    <a:srgbClr val="006633"/>
                  </a:solidFill>
                  <a:latin typeface="Montserrat"/>
                  <a:ea typeface="Montserrat"/>
                  <a:cs typeface="Montserrat"/>
                  <a:sym typeface="Montserrat"/>
                </a:rPr>
                <a:t>Lack of leadership development programmes to enable DIETs to function as autonomous institutions at the district level</a:t>
              </a:r>
              <a:endParaRPr/>
            </a:p>
            <a:p>
              <a:pPr indent="0" lvl="0" marL="0" marR="0" rtl="0" algn="l">
                <a:lnSpc>
                  <a:spcPct val="111000"/>
                </a:lnSpc>
                <a:spcBef>
                  <a:spcPts val="0"/>
                </a:spcBef>
                <a:spcAft>
                  <a:spcPts val="0"/>
                </a:spcAft>
                <a:buNone/>
              </a:pPr>
              <a:r>
                <a:t/>
              </a:r>
              <a:endParaRPr sz="2400">
                <a:solidFill>
                  <a:srgbClr val="006633"/>
                </a:solidFill>
                <a:latin typeface="Montserrat"/>
                <a:ea typeface="Montserrat"/>
                <a:cs typeface="Montserrat"/>
                <a:sym typeface="Montserrat"/>
              </a:endParaRPr>
            </a:p>
          </p:txBody>
        </p:sp>
        <p:sp>
          <p:nvSpPr>
            <p:cNvPr id="392" name="Google Shape;392;p21"/>
            <p:cNvSpPr txBox="1"/>
            <p:nvPr/>
          </p:nvSpPr>
          <p:spPr>
            <a:xfrm>
              <a:off x="3849" y="2633726"/>
              <a:ext cx="8064231" cy="1351026"/>
            </a:xfrm>
            <a:prstGeom prst="rect">
              <a:avLst/>
            </a:prstGeom>
            <a:noFill/>
            <a:ln>
              <a:noFill/>
            </a:ln>
          </p:spPr>
          <p:txBody>
            <a:bodyPr anchorCtr="0" anchor="t" bIns="0" lIns="0" spcFirstLastPara="1" rIns="0" wrap="square" tIns="0">
              <a:spAutoFit/>
            </a:bodyPr>
            <a:lstStyle/>
            <a:p>
              <a:pPr indent="-259079" lvl="1" marL="518160" marR="0" rtl="0" algn="l">
                <a:lnSpc>
                  <a:spcPct val="111000"/>
                </a:lnSpc>
                <a:spcBef>
                  <a:spcPts val="0"/>
                </a:spcBef>
                <a:spcAft>
                  <a:spcPts val="0"/>
                </a:spcAft>
                <a:buClr>
                  <a:srgbClr val="006633"/>
                </a:buClr>
                <a:buSzPts val="2400"/>
                <a:buFont typeface="Arial"/>
                <a:buChar char="•"/>
              </a:pPr>
              <a:r>
                <a:rPr b="0" i="0" lang="en-US" sz="2400" u="none" cap="none" strike="noStrike">
                  <a:solidFill>
                    <a:srgbClr val="006633"/>
                  </a:solidFill>
                  <a:latin typeface="Montserrat"/>
                  <a:ea typeface="Montserrat"/>
                  <a:cs typeface="Montserrat"/>
                  <a:sym typeface="Montserrat"/>
                </a:rPr>
                <a:t>DIETs work in isolation and do not leverage collaborations and partnerships</a:t>
              </a:r>
              <a:endParaRPr/>
            </a:p>
          </p:txBody>
        </p:sp>
        <p:sp>
          <p:nvSpPr>
            <p:cNvPr id="393" name="Google Shape;393;p21"/>
            <p:cNvSpPr txBox="1"/>
            <p:nvPr/>
          </p:nvSpPr>
          <p:spPr>
            <a:xfrm>
              <a:off x="0" y="4765802"/>
              <a:ext cx="8064231" cy="2240026"/>
            </a:xfrm>
            <a:prstGeom prst="rect">
              <a:avLst/>
            </a:prstGeom>
            <a:noFill/>
            <a:ln>
              <a:noFill/>
            </a:ln>
          </p:spPr>
          <p:txBody>
            <a:bodyPr anchorCtr="0" anchor="t" bIns="0" lIns="0" spcFirstLastPara="1" rIns="0" wrap="square" tIns="0">
              <a:spAutoFit/>
            </a:bodyPr>
            <a:lstStyle/>
            <a:p>
              <a:pPr indent="-259079" lvl="1" marL="518160" marR="0" rtl="0" algn="l">
                <a:lnSpc>
                  <a:spcPct val="111000"/>
                </a:lnSpc>
                <a:spcBef>
                  <a:spcPts val="0"/>
                </a:spcBef>
                <a:spcAft>
                  <a:spcPts val="0"/>
                </a:spcAft>
                <a:buClr>
                  <a:srgbClr val="006633"/>
                </a:buClr>
                <a:buSzPts val="2400"/>
                <a:buFont typeface="Arial"/>
                <a:buChar char="•"/>
              </a:pPr>
              <a:r>
                <a:rPr b="0" i="0" lang="en-US" sz="2400" u="none" cap="none" strike="noStrike">
                  <a:solidFill>
                    <a:srgbClr val="006633"/>
                  </a:solidFill>
                  <a:latin typeface="Montserrat"/>
                  <a:ea typeface="Montserrat"/>
                  <a:cs typeface="Montserrat"/>
                  <a:sym typeface="Montserrat"/>
                </a:rPr>
                <a:t>A lack of professional development opportunities for DIET faculty and district and block level officers to build academic and research rigour at the district level</a:t>
              </a:r>
              <a:endParaRPr/>
            </a:p>
          </p:txBody>
        </p:sp>
        <p:sp>
          <p:nvSpPr>
            <p:cNvPr id="394" name="Google Shape;394;p21"/>
            <p:cNvSpPr txBox="1"/>
            <p:nvPr/>
          </p:nvSpPr>
          <p:spPr>
            <a:xfrm>
              <a:off x="0" y="7786878"/>
              <a:ext cx="8277739" cy="1795526"/>
            </a:xfrm>
            <a:prstGeom prst="rect">
              <a:avLst/>
            </a:prstGeom>
            <a:noFill/>
            <a:ln>
              <a:noFill/>
            </a:ln>
          </p:spPr>
          <p:txBody>
            <a:bodyPr anchorCtr="0" anchor="t" bIns="0" lIns="0" spcFirstLastPara="1" rIns="0" wrap="square" tIns="0">
              <a:spAutoFit/>
            </a:bodyPr>
            <a:lstStyle/>
            <a:p>
              <a:pPr indent="-259079" lvl="1" marL="518160" marR="0" rtl="0" algn="l">
                <a:lnSpc>
                  <a:spcPct val="111000"/>
                </a:lnSpc>
                <a:spcBef>
                  <a:spcPts val="0"/>
                </a:spcBef>
                <a:spcAft>
                  <a:spcPts val="0"/>
                </a:spcAft>
                <a:buClr>
                  <a:srgbClr val="006633"/>
                </a:buClr>
                <a:buSzPts val="2400"/>
                <a:buFont typeface="Arial"/>
                <a:buChar char="•"/>
              </a:pPr>
              <a:r>
                <a:rPr b="0" i="0" lang="en-US" sz="2400" u="none" cap="none" strike="noStrike">
                  <a:solidFill>
                    <a:srgbClr val="006633"/>
                  </a:solidFill>
                  <a:latin typeface="Montserrat"/>
                  <a:ea typeface="Montserrat"/>
                  <a:cs typeface="Montserrat"/>
                  <a:sym typeface="Montserrat"/>
                </a:rPr>
                <a:t>Inadequate basic &amp; digital infrastructure, support for its maintenance, &amp; staffing the DIETs &amp; filling up the vacant posts</a:t>
              </a:r>
              <a:endParaRPr/>
            </a:p>
          </p:txBody>
        </p:sp>
      </p:grpSp>
      <p:pic>
        <p:nvPicPr>
          <p:cNvPr id="395" name="Google Shape;395;p21"/>
          <p:cNvPicPr preferRelativeResize="0"/>
          <p:nvPr/>
        </p:nvPicPr>
        <p:blipFill rotWithShape="1">
          <a:blip r:embed="rId4">
            <a:alphaModFix amt="12000"/>
          </a:blip>
          <a:srcRect b="12985" l="0" r="0" t="12985"/>
          <a:stretch/>
        </p:blipFill>
        <p:spPr>
          <a:xfrm>
            <a:off x="4392174" y="0"/>
            <a:ext cx="13895826" cy="10287000"/>
          </a:xfrm>
          <a:prstGeom prst="rect">
            <a:avLst/>
          </a:prstGeom>
          <a:noFill/>
          <a:ln>
            <a:noFill/>
          </a:ln>
        </p:spPr>
      </p:pic>
      <p:pic>
        <p:nvPicPr>
          <p:cNvPr id="396" name="Google Shape;396;p21"/>
          <p:cNvPicPr preferRelativeResize="0"/>
          <p:nvPr/>
        </p:nvPicPr>
        <p:blipFill rotWithShape="1">
          <a:blip r:embed="rId5">
            <a:alphaModFix/>
          </a:blip>
          <a:srcRect b="0" l="0" r="0" t="0"/>
          <a:stretch/>
        </p:blipFill>
        <p:spPr>
          <a:xfrm>
            <a:off x="1716369" y="8929433"/>
            <a:ext cx="1168254" cy="1168254"/>
          </a:xfrm>
          <a:prstGeom prst="rect">
            <a:avLst/>
          </a:prstGeom>
          <a:noFill/>
          <a:ln>
            <a:noFill/>
          </a:ln>
        </p:spPr>
      </p:pic>
      <p:pic>
        <p:nvPicPr>
          <p:cNvPr id="397" name="Google Shape;397;p21"/>
          <p:cNvPicPr preferRelativeResize="0"/>
          <p:nvPr/>
        </p:nvPicPr>
        <p:blipFill rotWithShape="1">
          <a:blip r:embed="rId6">
            <a:alphaModFix/>
          </a:blip>
          <a:srcRect b="0" l="0" r="0" t="0"/>
          <a:stretch/>
        </p:blipFill>
        <p:spPr>
          <a:xfrm>
            <a:off x="152400" y="9332585"/>
            <a:ext cx="1447800" cy="361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2"/>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2"/>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2"/>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2"/>
          <p:cNvSpPr txBox="1"/>
          <p:nvPr/>
        </p:nvSpPr>
        <p:spPr>
          <a:xfrm>
            <a:off x="-19050" y="4597706"/>
            <a:ext cx="3016560" cy="769441"/>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SUMMARY OF FINDINGS</a:t>
            </a:r>
            <a:endParaRPr/>
          </a:p>
        </p:txBody>
      </p:sp>
      <p:sp>
        <p:nvSpPr>
          <p:cNvPr id="406" name="Google Shape;406;p22"/>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sp>
        <p:nvSpPr>
          <p:cNvPr id="407" name="Google Shape;407;p22"/>
          <p:cNvSpPr txBox="1"/>
          <p:nvPr/>
        </p:nvSpPr>
        <p:spPr>
          <a:xfrm>
            <a:off x="4929013" y="1890712"/>
            <a:ext cx="12368387" cy="5193729"/>
          </a:xfrm>
          <a:prstGeom prst="rect">
            <a:avLst/>
          </a:prstGeom>
          <a:noFill/>
          <a:ln>
            <a:noFill/>
          </a:ln>
        </p:spPr>
        <p:txBody>
          <a:bodyPr anchorCtr="0" anchor="t" bIns="0" lIns="0" spcFirstLastPara="1" rIns="0" wrap="square" tIns="0">
            <a:spAutoFit/>
          </a:bodyPr>
          <a:lstStyle/>
          <a:p>
            <a:pPr indent="-259079" lvl="1" marL="518160" marR="0" rtl="0" algn="l">
              <a:lnSpc>
                <a:spcPct val="83250"/>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Curriculum requires renewal and modern 21</a:t>
            </a:r>
            <a:r>
              <a:rPr b="0" baseline="30000" i="0" lang="en-US" sz="3200" u="none" cap="none" strike="noStrike">
                <a:solidFill>
                  <a:srgbClr val="006633"/>
                </a:solidFill>
                <a:latin typeface="Montserrat"/>
                <a:ea typeface="Montserrat"/>
                <a:cs typeface="Montserrat"/>
                <a:sym typeface="Montserrat"/>
              </a:rPr>
              <a:t>st</a:t>
            </a:r>
            <a:r>
              <a:rPr b="0" i="0" lang="en-US" sz="3200" u="none" cap="none" strike="noStrike">
                <a:solidFill>
                  <a:srgbClr val="006633"/>
                </a:solidFill>
                <a:latin typeface="Montserrat"/>
                <a:ea typeface="Montserrat"/>
                <a:cs typeface="Montserrat"/>
                <a:sym typeface="Montserrat"/>
              </a:rPr>
              <a:t>-century pedagogies required for D.El.Ed</a:t>
            </a:r>
            <a:endParaRPr b="0" i="0" sz="3200" u="none" cap="none" strike="noStrike">
              <a:solidFill>
                <a:srgbClr val="006633"/>
              </a:solidFill>
              <a:latin typeface="Montserrat"/>
              <a:ea typeface="Montserrat"/>
              <a:cs typeface="Montserrat"/>
              <a:sym typeface="Montserrat"/>
            </a:endParaRPr>
          </a:p>
          <a:p>
            <a:pPr indent="0" lvl="1" marL="259080" marR="0" rtl="0" algn="l">
              <a:lnSpc>
                <a:spcPct val="83250"/>
              </a:lnSpc>
              <a:spcBef>
                <a:spcPts val="0"/>
              </a:spcBef>
              <a:spcAft>
                <a:spcPts val="0"/>
              </a:spcAft>
              <a:buNone/>
            </a:pPr>
            <a:r>
              <a:t/>
            </a:r>
            <a:endParaRPr b="0" i="0" sz="3200" u="none" cap="none" strike="noStrike">
              <a:solidFill>
                <a:srgbClr val="006633"/>
              </a:solidFill>
              <a:latin typeface="Montserrat"/>
              <a:ea typeface="Montserrat"/>
              <a:cs typeface="Montserrat"/>
              <a:sym typeface="Montserrat"/>
            </a:endParaRPr>
          </a:p>
          <a:p>
            <a:pPr indent="0" lvl="1" marL="259080" marR="0" rtl="0" algn="l">
              <a:lnSpc>
                <a:spcPct val="83250"/>
              </a:lnSpc>
              <a:spcBef>
                <a:spcPts val="0"/>
              </a:spcBef>
              <a:spcAft>
                <a:spcPts val="0"/>
              </a:spcAft>
              <a:buNone/>
            </a:pPr>
            <a:r>
              <a:t/>
            </a:r>
            <a:endParaRPr b="0" i="0" sz="3200" u="none" cap="none" strike="noStrike">
              <a:solidFill>
                <a:srgbClr val="006633"/>
              </a:solidFill>
              <a:latin typeface="Montserrat"/>
              <a:ea typeface="Montserrat"/>
              <a:cs typeface="Montserrat"/>
              <a:sym typeface="Montserrat"/>
            </a:endParaRPr>
          </a:p>
          <a:p>
            <a:pPr indent="-259079" lvl="1" marL="518160" marR="0" rtl="0" algn="l">
              <a:lnSpc>
                <a:spcPct val="83250"/>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Efficient but not effective in-service and school support/mentoring</a:t>
            </a:r>
            <a:endParaRPr/>
          </a:p>
          <a:p>
            <a:pPr indent="-55879" lvl="1" marL="518160" marR="0" rtl="0" algn="l">
              <a:lnSpc>
                <a:spcPct val="83250"/>
              </a:lnSpc>
              <a:spcBef>
                <a:spcPts val="0"/>
              </a:spcBef>
              <a:spcAft>
                <a:spcPts val="0"/>
              </a:spcAft>
              <a:buClr>
                <a:schemeClr val="dk1"/>
              </a:buClr>
              <a:buSzPts val="3200"/>
              <a:buFont typeface="Arial"/>
              <a:buNone/>
            </a:pPr>
            <a:r>
              <a:t/>
            </a:r>
            <a:endParaRPr b="0" i="0" sz="3200" u="none" cap="none" strike="noStrike">
              <a:solidFill>
                <a:srgbClr val="006633"/>
              </a:solidFill>
              <a:latin typeface="Montserrat"/>
              <a:ea typeface="Montserrat"/>
              <a:cs typeface="Montserrat"/>
              <a:sym typeface="Montserrat"/>
            </a:endParaRPr>
          </a:p>
          <a:p>
            <a:pPr indent="-259079" lvl="1" marL="518160" marR="0" rtl="0" algn="l">
              <a:lnSpc>
                <a:spcPct val="83250"/>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Poor infrastructure, resources </a:t>
            </a:r>
            <a:endParaRPr/>
          </a:p>
          <a:p>
            <a:pPr indent="-55879" lvl="1" marL="518160" marR="0" rtl="0" algn="l">
              <a:lnSpc>
                <a:spcPct val="83250"/>
              </a:lnSpc>
              <a:spcBef>
                <a:spcPts val="0"/>
              </a:spcBef>
              <a:spcAft>
                <a:spcPts val="0"/>
              </a:spcAft>
              <a:buClr>
                <a:schemeClr val="dk1"/>
              </a:buClr>
              <a:buSzPts val="3200"/>
              <a:buFont typeface="Arial"/>
              <a:buNone/>
            </a:pPr>
            <a:r>
              <a:t/>
            </a:r>
            <a:endParaRPr b="0" i="0" sz="3200" u="none" cap="none" strike="noStrike">
              <a:solidFill>
                <a:srgbClr val="006633"/>
              </a:solidFill>
              <a:latin typeface="Montserrat"/>
              <a:ea typeface="Montserrat"/>
              <a:cs typeface="Montserrat"/>
              <a:sym typeface="Montserrat"/>
            </a:endParaRPr>
          </a:p>
          <a:p>
            <a:pPr indent="-55879" lvl="1" marL="518160" marR="0" rtl="0" algn="l">
              <a:lnSpc>
                <a:spcPct val="83250"/>
              </a:lnSpc>
              <a:spcBef>
                <a:spcPts val="0"/>
              </a:spcBef>
              <a:spcAft>
                <a:spcPts val="0"/>
              </a:spcAft>
              <a:buClr>
                <a:schemeClr val="dk1"/>
              </a:buClr>
              <a:buSzPts val="3200"/>
              <a:buFont typeface="Arial"/>
              <a:buNone/>
            </a:pPr>
            <a:r>
              <a:t/>
            </a:r>
            <a:endParaRPr b="0" i="0" sz="3200" u="none" cap="none" strike="noStrike">
              <a:solidFill>
                <a:srgbClr val="006633"/>
              </a:solidFill>
              <a:latin typeface="Montserrat"/>
              <a:ea typeface="Montserrat"/>
              <a:cs typeface="Montserrat"/>
              <a:sym typeface="Montserrat"/>
            </a:endParaRPr>
          </a:p>
          <a:p>
            <a:pPr indent="-259079" lvl="1" marL="518160" marR="0" rtl="0" algn="l">
              <a:lnSpc>
                <a:spcPct val="83250"/>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Inadequate filling of faculty and staff positions </a:t>
            </a:r>
            <a:endParaRPr/>
          </a:p>
          <a:p>
            <a:pPr indent="-55879" lvl="1" marL="518160" marR="0" rtl="0" algn="l">
              <a:lnSpc>
                <a:spcPct val="83250"/>
              </a:lnSpc>
              <a:spcBef>
                <a:spcPts val="0"/>
              </a:spcBef>
              <a:spcAft>
                <a:spcPts val="0"/>
              </a:spcAft>
              <a:buClr>
                <a:schemeClr val="dk1"/>
              </a:buClr>
              <a:buSzPts val="3200"/>
              <a:buFont typeface="Arial"/>
              <a:buNone/>
            </a:pPr>
            <a:r>
              <a:t/>
            </a:r>
            <a:endParaRPr b="0" i="0" sz="3200" u="none" cap="none" strike="noStrike">
              <a:solidFill>
                <a:srgbClr val="006633"/>
              </a:solidFill>
              <a:latin typeface="Montserrat"/>
              <a:ea typeface="Montserrat"/>
              <a:cs typeface="Montserrat"/>
              <a:sym typeface="Montserrat"/>
            </a:endParaRPr>
          </a:p>
          <a:p>
            <a:pPr indent="-55879" lvl="1" marL="518160" marR="0" rtl="0" algn="l">
              <a:lnSpc>
                <a:spcPct val="83250"/>
              </a:lnSpc>
              <a:spcBef>
                <a:spcPts val="0"/>
              </a:spcBef>
              <a:spcAft>
                <a:spcPts val="0"/>
              </a:spcAft>
              <a:buClr>
                <a:schemeClr val="dk1"/>
              </a:buClr>
              <a:buSzPts val="3200"/>
              <a:buFont typeface="Arial"/>
              <a:buNone/>
            </a:pPr>
            <a:r>
              <a:t/>
            </a:r>
            <a:endParaRPr b="0" i="0" sz="3200" u="none" cap="none" strike="noStrike">
              <a:solidFill>
                <a:srgbClr val="006633"/>
              </a:solidFill>
              <a:latin typeface="Montserrat"/>
              <a:ea typeface="Montserrat"/>
              <a:cs typeface="Montserrat"/>
              <a:sym typeface="Montserrat"/>
            </a:endParaRPr>
          </a:p>
          <a:p>
            <a:pPr indent="-259079" lvl="1" marL="518160" marR="0" rtl="0" algn="l">
              <a:lnSpc>
                <a:spcPct val="83250"/>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DIETs largely working in isolation and implementers of state-centralised plans</a:t>
            </a:r>
            <a:endParaRPr/>
          </a:p>
        </p:txBody>
      </p:sp>
      <p:pic>
        <p:nvPicPr>
          <p:cNvPr id="408" name="Google Shape;408;p22"/>
          <p:cNvPicPr preferRelativeResize="0"/>
          <p:nvPr/>
        </p:nvPicPr>
        <p:blipFill rotWithShape="1">
          <a:blip r:embed="rId4">
            <a:alphaModFix amt="12000"/>
          </a:blip>
          <a:srcRect b="12985" l="0" r="0" t="12985"/>
          <a:stretch/>
        </p:blipFill>
        <p:spPr>
          <a:xfrm>
            <a:off x="4572000" y="-864029"/>
            <a:ext cx="13895826" cy="10287000"/>
          </a:xfrm>
          <a:prstGeom prst="rect">
            <a:avLst/>
          </a:prstGeom>
          <a:noFill/>
          <a:ln>
            <a:noFill/>
          </a:ln>
        </p:spPr>
      </p:pic>
      <p:pic>
        <p:nvPicPr>
          <p:cNvPr id="409" name="Google Shape;409;p22"/>
          <p:cNvPicPr preferRelativeResize="0"/>
          <p:nvPr/>
        </p:nvPicPr>
        <p:blipFill rotWithShape="1">
          <a:blip r:embed="rId5">
            <a:alphaModFix/>
          </a:blip>
          <a:srcRect b="0" l="0" r="0" t="0"/>
          <a:stretch/>
        </p:blipFill>
        <p:spPr>
          <a:xfrm>
            <a:off x="1716369" y="8929433"/>
            <a:ext cx="1168254" cy="1168254"/>
          </a:xfrm>
          <a:prstGeom prst="rect">
            <a:avLst/>
          </a:prstGeom>
          <a:noFill/>
          <a:ln>
            <a:noFill/>
          </a:ln>
        </p:spPr>
      </p:pic>
      <p:pic>
        <p:nvPicPr>
          <p:cNvPr id="410" name="Google Shape;410;p22"/>
          <p:cNvPicPr preferRelativeResize="0"/>
          <p:nvPr/>
        </p:nvPicPr>
        <p:blipFill rotWithShape="1">
          <a:blip r:embed="rId6">
            <a:alphaModFix/>
          </a:blip>
          <a:srcRect b="0" l="0" r="0" t="0"/>
          <a:stretch/>
        </p:blipFill>
        <p:spPr>
          <a:xfrm>
            <a:off x="152400" y="9332585"/>
            <a:ext cx="1447800" cy="361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23"/>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416" name="Google Shape;416;p23"/>
          <p:cNvSpPr/>
          <p:nvPr/>
        </p:nvSpPr>
        <p:spPr>
          <a:xfrm rot="5400000">
            <a:off x="8852528" y="-7072587"/>
            <a:ext cx="582939" cy="18288002"/>
          </a:xfrm>
          <a:prstGeom prst="rect">
            <a:avLst/>
          </a:prstGeom>
          <a:solidFill>
            <a:srgbClr val="006633">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23"/>
          <p:cNvSpPr/>
          <p:nvPr/>
        </p:nvSpPr>
        <p:spPr>
          <a:xfrm rot="5400000">
            <a:off x="8779643" y="-6486161"/>
            <a:ext cx="728711" cy="18288002"/>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3"/>
          <p:cNvSpPr/>
          <p:nvPr/>
        </p:nvSpPr>
        <p:spPr>
          <a:xfrm rot="5400000">
            <a:off x="8832529" y="-5796354"/>
            <a:ext cx="622935" cy="18288004"/>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3"/>
          <p:cNvSpPr txBox="1"/>
          <p:nvPr/>
        </p:nvSpPr>
        <p:spPr>
          <a:xfrm>
            <a:off x="1488180" y="102870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RECOMMENDATIONS</a:t>
            </a:r>
            <a:endParaRPr/>
          </a:p>
        </p:txBody>
      </p:sp>
      <p:sp>
        <p:nvSpPr>
          <p:cNvPr id="420" name="Google Shape;420;p23"/>
          <p:cNvSpPr txBox="1"/>
          <p:nvPr/>
        </p:nvSpPr>
        <p:spPr>
          <a:xfrm>
            <a:off x="7432693" y="4651382"/>
            <a:ext cx="6979963" cy="9766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800">
                <a:solidFill>
                  <a:srgbClr val="006633"/>
                </a:solidFill>
                <a:latin typeface="Montserrat"/>
                <a:ea typeface="Montserrat"/>
                <a:cs typeface="Montserrat"/>
                <a:sym typeface="Montserrat"/>
              </a:rPr>
              <a:t>SHORT TERM </a:t>
            </a:r>
            <a:endParaRPr/>
          </a:p>
          <a:p>
            <a:pPr indent="0" lvl="0" marL="0" marR="0" rtl="0" algn="l">
              <a:lnSpc>
                <a:spcPct val="140000"/>
              </a:lnSpc>
              <a:spcBef>
                <a:spcPts val="0"/>
              </a:spcBef>
              <a:spcAft>
                <a:spcPts val="0"/>
              </a:spcAft>
              <a:buNone/>
            </a:pPr>
            <a:r>
              <a:rPr lang="en-US" sz="2800">
                <a:solidFill>
                  <a:srgbClr val="006633"/>
                </a:solidFill>
                <a:latin typeface="Montserrat"/>
                <a:ea typeface="Montserrat"/>
                <a:cs typeface="Montserrat"/>
                <a:sym typeface="Montserrat"/>
              </a:rPr>
              <a:t>Invest in the DIETs selected as CoEs</a:t>
            </a:r>
            <a:endParaRPr/>
          </a:p>
        </p:txBody>
      </p:sp>
      <p:sp>
        <p:nvSpPr>
          <p:cNvPr id="421" name="Google Shape;421;p23"/>
          <p:cNvSpPr txBox="1"/>
          <p:nvPr/>
        </p:nvSpPr>
        <p:spPr>
          <a:xfrm>
            <a:off x="7432693" y="3675347"/>
            <a:ext cx="5771743"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006633"/>
                </a:solidFill>
                <a:latin typeface="Montserrat"/>
                <a:ea typeface="Montserrat"/>
                <a:cs typeface="Montserrat"/>
                <a:sym typeface="Montserrat"/>
              </a:rPr>
              <a:t>BASIC INFRASTRUCTURE</a:t>
            </a:r>
            <a:endParaRPr/>
          </a:p>
        </p:txBody>
      </p:sp>
      <p:sp>
        <p:nvSpPr>
          <p:cNvPr id="422" name="Google Shape;422;p23"/>
          <p:cNvSpPr txBox="1"/>
          <p:nvPr/>
        </p:nvSpPr>
        <p:spPr>
          <a:xfrm>
            <a:off x="7432693" y="5980437"/>
            <a:ext cx="8859480" cy="14719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800">
                <a:solidFill>
                  <a:srgbClr val="006633"/>
                </a:solidFill>
                <a:latin typeface="Montserrat"/>
                <a:ea typeface="Montserrat"/>
                <a:cs typeface="Montserrat"/>
                <a:sym typeface="Montserrat"/>
              </a:rPr>
              <a:t>MEDIUM TERM </a:t>
            </a:r>
            <a:endParaRPr/>
          </a:p>
          <a:p>
            <a:pPr indent="0" lvl="0" marL="0" marR="0" rtl="0" algn="l">
              <a:lnSpc>
                <a:spcPct val="140000"/>
              </a:lnSpc>
              <a:spcBef>
                <a:spcPts val="0"/>
              </a:spcBef>
              <a:spcAft>
                <a:spcPts val="0"/>
              </a:spcAft>
              <a:buNone/>
            </a:pPr>
            <a:r>
              <a:rPr lang="en-US" sz="2800">
                <a:solidFill>
                  <a:srgbClr val="006633"/>
                </a:solidFill>
                <a:latin typeface="Montserrat"/>
                <a:ea typeface="Montserrat"/>
                <a:cs typeface="Montserrat"/>
                <a:sym typeface="Montserrat"/>
              </a:rPr>
              <a:t>Expand to other DIETs in a phased manner based on learnings from the operations of CoE DIETs</a:t>
            </a:r>
            <a:endParaRPr/>
          </a:p>
        </p:txBody>
      </p:sp>
      <p:sp>
        <p:nvSpPr>
          <p:cNvPr id="423" name="Google Shape;423;p23"/>
          <p:cNvSpPr txBox="1"/>
          <p:nvPr/>
        </p:nvSpPr>
        <p:spPr>
          <a:xfrm>
            <a:off x="7432693" y="7839756"/>
            <a:ext cx="8376742" cy="14719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800">
                <a:solidFill>
                  <a:srgbClr val="006633"/>
                </a:solidFill>
                <a:latin typeface="Montserrat"/>
                <a:ea typeface="Montserrat"/>
                <a:cs typeface="Montserrat"/>
                <a:sym typeface="Montserrat"/>
              </a:rPr>
              <a:t>LONG TERM </a:t>
            </a:r>
            <a:endParaRPr/>
          </a:p>
          <a:p>
            <a:pPr indent="0" lvl="0" marL="0" marR="0" rtl="0" algn="l">
              <a:lnSpc>
                <a:spcPct val="140000"/>
              </a:lnSpc>
              <a:spcBef>
                <a:spcPts val="0"/>
              </a:spcBef>
              <a:spcAft>
                <a:spcPts val="0"/>
              </a:spcAft>
              <a:buNone/>
            </a:pPr>
            <a:r>
              <a:rPr lang="en-US" sz="2800">
                <a:solidFill>
                  <a:srgbClr val="006633"/>
                </a:solidFill>
                <a:latin typeface="Montserrat"/>
                <a:ea typeface="Montserrat"/>
                <a:cs typeface="Montserrat"/>
                <a:sym typeface="Montserrat"/>
              </a:rPr>
              <a:t>All DIETs are equipped with basic infrastructure and adequate human resources</a:t>
            </a:r>
            <a:endParaRPr/>
          </a:p>
        </p:txBody>
      </p:sp>
      <p:sp>
        <p:nvSpPr>
          <p:cNvPr id="424" name="Google Shape;424;p23"/>
          <p:cNvSpPr/>
          <p:nvPr/>
        </p:nvSpPr>
        <p:spPr>
          <a:xfrm>
            <a:off x="2104052" y="4616100"/>
            <a:ext cx="3813939" cy="383103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6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3"/>
          <p:cNvSpPr txBox="1"/>
          <p:nvPr/>
        </p:nvSpPr>
        <p:spPr>
          <a:xfrm>
            <a:off x="2688633" y="5517027"/>
            <a:ext cx="2644779" cy="1720856"/>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lang="en-US" sz="10057">
                <a:solidFill>
                  <a:srgbClr val="FFFFFF"/>
                </a:solidFill>
                <a:latin typeface="Inter"/>
                <a:ea typeface="Inter"/>
                <a:cs typeface="Inter"/>
                <a:sym typeface="Inter"/>
              </a:rPr>
              <a:t>01</a:t>
            </a:r>
            <a:endParaRPr/>
          </a:p>
        </p:txBody>
      </p:sp>
      <p:sp>
        <p:nvSpPr>
          <p:cNvPr id="426" name="Google Shape;426;p23"/>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4">
              <a:alphaModFix/>
            </a:blip>
            <a:stretch>
              <a:fillRect b="0" l="0" r="0" t="0"/>
            </a:stretch>
          </a:blipFill>
          <a:ln>
            <a:noFill/>
          </a:ln>
        </p:spPr>
      </p:sp>
      <p:pic>
        <p:nvPicPr>
          <p:cNvPr id="427" name="Google Shape;427;p23"/>
          <p:cNvPicPr preferRelativeResize="0"/>
          <p:nvPr/>
        </p:nvPicPr>
        <p:blipFill rotWithShape="1">
          <a:blip r:embed="rId5">
            <a:alphaModFix/>
          </a:blip>
          <a:srcRect b="0" l="0" r="0" t="0"/>
          <a:stretch/>
        </p:blipFill>
        <p:spPr>
          <a:xfrm>
            <a:off x="2533436" y="9247776"/>
            <a:ext cx="974998" cy="974998"/>
          </a:xfrm>
          <a:prstGeom prst="rect">
            <a:avLst/>
          </a:prstGeom>
          <a:noFill/>
          <a:ln>
            <a:noFill/>
          </a:ln>
        </p:spPr>
      </p:pic>
      <p:pic>
        <p:nvPicPr>
          <p:cNvPr id="428" name="Google Shape;428;p23"/>
          <p:cNvPicPr preferRelativeResize="0"/>
          <p:nvPr/>
        </p:nvPicPr>
        <p:blipFill rotWithShape="1">
          <a:blip r:embed="rId6">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24"/>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434" name="Google Shape;434;p24"/>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RECOMMENDATIONS</a:t>
            </a:r>
            <a:endParaRPr/>
          </a:p>
        </p:txBody>
      </p:sp>
      <p:sp>
        <p:nvSpPr>
          <p:cNvPr id="435" name="Google Shape;435;p24"/>
          <p:cNvSpPr/>
          <p:nvPr/>
        </p:nvSpPr>
        <p:spPr>
          <a:xfrm>
            <a:off x="2104052" y="4616100"/>
            <a:ext cx="3813939" cy="383103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6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4"/>
          <p:cNvSpPr txBox="1"/>
          <p:nvPr/>
        </p:nvSpPr>
        <p:spPr>
          <a:xfrm>
            <a:off x="2688633" y="5517027"/>
            <a:ext cx="2644779" cy="1720856"/>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lang="en-US" sz="10057">
                <a:solidFill>
                  <a:srgbClr val="FFFFFF"/>
                </a:solidFill>
                <a:latin typeface="Inter"/>
                <a:ea typeface="Inter"/>
                <a:cs typeface="Inter"/>
                <a:sym typeface="Inter"/>
              </a:rPr>
              <a:t>02</a:t>
            </a:r>
            <a:endParaRPr/>
          </a:p>
        </p:txBody>
      </p:sp>
      <p:sp>
        <p:nvSpPr>
          <p:cNvPr id="437" name="Google Shape;437;p24"/>
          <p:cNvSpPr txBox="1"/>
          <p:nvPr/>
        </p:nvSpPr>
        <p:spPr>
          <a:xfrm>
            <a:off x="7431615" y="3728606"/>
            <a:ext cx="8678551"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006633"/>
                </a:solidFill>
                <a:latin typeface="Montserrat"/>
                <a:ea typeface="Montserrat"/>
                <a:cs typeface="Montserrat"/>
                <a:sym typeface="Montserrat"/>
              </a:rPr>
              <a:t>TEACHING &amp; LEARNING RESOURCES</a:t>
            </a:r>
            <a:endParaRPr/>
          </a:p>
        </p:txBody>
      </p:sp>
      <p:sp>
        <p:nvSpPr>
          <p:cNvPr id="438" name="Google Shape;438;p24"/>
          <p:cNvSpPr txBox="1"/>
          <p:nvPr/>
        </p:nvSpPr>
        <p:spPr>
          <a:xfrm>
            <a:off x="7431615" y="4705445"/>
            <a:ext cx="10539112" cy="1746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500">
                <a:solidFill>
                  <a:srgbClr val="006633"/>
                </a:solidFill>
                <a:latin typeface="Montserrat"/>
                <a:ea typeface="Montserrat"/>
                <a:cs typeface="Montserrat"/>
                <a:sym typeface="Montserrat"/>
              </a:rPr>
              <a:t>SHORT TERM</a:t>
            </a:r>
            <a:endParaRPr/>
          </a:p>
          <a:p>
            <a:pPr indent="0" lvl="0" marL="0" marR="0" rtl="0" algn="l">
              <a:lnSpc>
                <a:spcPct val="140000"/>
              </a:lnSpc>
              <a:spcBef>
                <a:spcPts val="0"/>
              </a:spcBef>
              <a:spcAft>
                <a:spcPts val="0"/>
              </a:spcAft>
              <a:buNone/>
            </a:pPr>
            <a:r>
              <a:rPr lang="en-US" sz="2500">
                <a:solidFill>
                  <a:srgbClr val="006633"/>
                </a:solidFill>
                <a:latin typeface="Montserrat"/>
                <a:ea typeface="Montserrat"/>
                <a:cs typeface="Montserrat"/>
                <a:sym typeface="Montserrat"/>
              </a:rPr>
              <a:t>1.</a:t>
            </a:r>
            <a:r>
              <a:rPr b="1" lang="en-US" sz="2500">
                <a:solidFill>
                  <a:srgbClr val="006633"/>
                </a:solidFill>
                <a:latin typeface="Montserrat"/>
                <a:ea typeface="Montserrat"/>
                <a:cs typeface="Montserrat"/>
                <a:sym typeface="Montserrat"/>
              </a:rPr>
              <a:t> </a:t>
            </a:r>
            <a:r>
              <a:rPr lang="en-US" sz="2500">
                <a:solidFill>
                  <a:srgbClr val="006633"/>
                </a:solidFill>
                <a:latin typeface="Montserrat"/>
                <a:ea typeface="Montserrat"/>
                <a:cs typeface="Montserrat"/>
                <a:sym typeface="Montserrat"/>
              </a:rPr>
              <a:t>Creating a database of available resources and plans for maintenance and usage</a:t>
            </a:r>
            <a:endParaRPr/>
          </a:p>
          <a:p>
            <a:pPr indent="0" lvl="0" marL="0" marR="0" rtl="0" algn="l">
              <a:lnSpc>
                <a:spcPct val="140000"/>
              </a:lnSpc>
              <a:spcBef>
                <a:spcPts val="0"/>
              </a:spcBef>
              <a:spcAft>
                <a:spcPts val="0"/>
              </a:spcAft>
              <a:buNone/>
            </a:pPr>
            <a:r>
              <a:rPr lang="en-US" sz="2500">
                <a:solidFill>
                  <a:srgbClr val="006633"/>
                </a:solidFill>
                <a:latin typeface="Montserrat"/>
                <a:ea typeface="Montserrat"/>
                <a:cs typeface="Montserrat"/>
                <a:sym typeface="Montserrat"/>
              </a:rPr>
              <a:t>2. Budgeting and procuring new resources, books &amp; TLMs</a:t>
            </a:r>
            <a:endParaRPr/>
          </a:p>
        </p:txBody>
      </p:sp>
      <p:sp>
        <p:nvSpPr>
          <p:cNvPr id="439" name="Google Shape;439;p24"/>
          <p:cNvSpPr txBox="1"/>
          <p:nvPr/>
        </p:nvSpPr>
        <p:spPr>
          <a:xfrm>
            <a:off x="7431615" y="6860118"/>
            <a:ext cx="10539112" cy="1308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500">
                <a:solidFill>
                  <a:srgbClr val="006633"/>
                </a:solidFill>
                <a:latin typeface="Montserrat"/>
                <a:ea typeface="Montserrat"/>
                <a:cs typeface="Montserrat"/>
                <a:sym typeface="Montserrat"/>
              </a:rPr>
              <a:t>MEDIUM TERM</a:t>
            </a:r>
            <a:endParaRPr/>
          </a:p>
          <a:p>
            <a:pPr indent="0" lvl="0" marL="0" marR="0" rtl="0" algn="l">
              <a:lnSpc>
                <a:spcPct val="140000"/>
              </a:lnSpc>
              <a:spcBef>
                <a:spcPts val="0"/>
              </a:spcBef>
              <a:spcAft>
                <a:spcPts val="0"/>
              </a:spcAft>
              <a:buNone/>
            </a:pPr>
            <a:r>
              <a:rPr lang="en-US" sz="2500">
                <a:solidFill>
                  <a:srgbClr val="006633"/>
                </a:solidFill>
                <a:latin typeface="Montserrat"/>
                <a:ea typeface="Montserrat"/>
                <a:cs typeface="Montserrat"/>
                <a:sym typeface="Montserrat"/>
              </a:rPr>
              <a:t>1.</a:t>
            </a:r>
            <a:r>
              <a:rPr b="1" lang="en-US" sz="2500">
                <a:solidFill>
                  <a:srgbClr val="006633"/>
                </a:solidFill>
                <a:latin typeface="Montserrat"/>
                <a:ea typeface="Montserrat"/>
                <a:cs typeface="Montserrat"/>
                <a:sym typeface="Montserrat"/>
              </a:rPr>
              <a:t> </a:t>
            </a:r>
            <a:r>
              <a:rPr lang="en-US" sz="2500">
                <a:solidFill>
                  <a:srgbClr val="006633"/>
                </a:solidFill>
                <a:latin typeface="Montserrat"/>
                <a:ea typeface="Montserrat"/>
                <a:cs typeface="Montserrat"/>
                <a:sym typeface="Montserrat"/>
              </a:rPr>
              <a:t>Creating TLMs using local resources &amp; expertise</a:t>
            </a:r>
            <a:endParaRPr/>
          </a:p>
          <a:p>
            <a:pPr indent="0" lvl="0" marL="0" marR="0" rtl="0" algn="l">
              <a:lnSpc>
                <a:spcPct val="140000"/>
              </a:lnSpc>
              <a:spcBef>
                <a:spcPts val="0"/>
              </a:spcBef>
              <a:spcAft>
                <a:spcPts val="0"/>
              </a:spcAft>
              <a:buNone/>
            </a:pPr>
            <a:r>
              <a:rPr lang="en-US" sz="2500">
                <a:solidFill>
                  <a:srgbClr val="006633"/>
                </a:solidFill>
                <a:latin typeface="Montserrat"/>
                <a:ea typeface="Montserrat"/>
                <a:cs typeface="Montserrat"/>
                <a:sym typeface="Montserrat"/>
              </a:rPr>
              <a:t>2. Developing/curating OERs and digital resources &amp; tools</a:t>
            </a:r>
            <a:endParaRPr/>
          </a:p>
        </p:txBody>
      </p:sp>
      <p:sp>
        <p:nvSpPr>
          <p:cNvPr id="440" name="Google Shape;440;p24"/>
          <p:cNvSpPr txBox="1"/>
          <p:nvPr/>
        </p:nvSpPr>
        <p:spPr>
          <a:xfrm>
            <a:off x="7431615" y="8613987"/>
            <a:ext cx="10121337" cy="8699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500">
                <a:solidFill>
                  <a:srgbClr val="006633"/>
                </a:solidFill>
                <a:latin typeface="Montserrat"/>
                <a:ea typeface="Montserrat"/>
                <a:cs typeface="Montserrat"/>
                <a:sym typeface="Montserrat"/>
              </a:rPr>
              <a:t>LONG TERM </a:t>
            </a:r>
            <a:endParaRPr/>
          </a:p>
          <a:p>
            <a:pPr indent="0" lvl="0" marL="0" marR="0" rtl="0" algn="l">
              <a:lnSpc>
                <a:spcPct val="140000"/>
              </a:lnSpc>
              <a:spcBef>
                <a:spcPts val="0"/>
              </a:spcBef>
              <a:spcAft>
                <a:spcPts val="0"/>
              </a:spcAft>
              <a:buNone/>
            </a:pPr>
            <a:r>
              <a:rPr lang="en-US" sz="2500">
                <a:solidFill>
                  <a:srgbClr val="006633"/>
                </a:solidFill>
                <a:latin typeface="Montserrat"/>
                <a:ea typeface="Montserrat"/>
                <a:cs typeface="Montserrat"/>
                <a:sym typeface="Montserrat"/>
              </a:rPr>
              <a:t>Managing repository of resources across DIETs through a portal</a:t>
            </a:r>
            <a:endParaRPr/>
          </a:p>
        </p:txBody>
      </p:sp>
      <p:sp>
        <p:nvSpPr>
          <p:cNvPr id="441" name="Google Shape;441;p24"/>
          <p:cNvSpPr/>
          <p:nvPr/>
        </p:nvSpPr>
        <p:spPr>
          <a:xfrm rot="5400000">
            <a:off x="8852528" y="-7072587"/>
            <a:ext cx="582939" cy="18288002"/>
          </a:xfrm>
          <a:prstGeom prst="rect">
            <a:avLst/>
          </a:prstGeom>
          <a:solidFill>
            <a:srgbClr val="006633">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24"/>
          <p:cNvSpPr/>
          <p:nvPr/>
        </p:nvSpPr>
        <p:spPr>
          <a:xfrm rot="5400000">
            <a:off x="8779643" y="-6486161"/>
            <a:ext cx="728711" cy="18288002"/>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4"/>
          <p:cNvSpPr/>
          <p:nvPr/>
        </p:nvSpPr>
        <p:spPr>
          <a:xfrm rot="5400000">
            <a:off x="8832529" y="-5796354"/>
            <a:ext cx="622935" cy="18288004"/>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4"/>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4">
              <a:alphaModFix/>
            </a:blip>
            <a:stretch>
              <a:fillRect b="0" l="0" r="0" t="0"/>
            </a:stretch>
          </a:blipFill>
          <a:ln>
            <a:noFill/>
          </a:ln>
        </p:spPr>
      </p:sp>
      <p:pic>
        <p:nvPicPr>
          <p:cNvPr id="445" name="Google Shape;445;p24"/>
          <p:cNvPicPr preferRelativeResize="0"/>
          <p:nvPr/>
        </p:nvPicPr>
        <p:blipFill rotWithShape="1">
          <a:blip r:embed="rId5">
            <a:alphaModFix/>
          </a:blip>
          <a:srcRect b="0" l="0" r="0" t="0"/>
          <a:stretch/>
        </p:blipFill>
        <p:spPr>
          <a:xfrm>
            <a:off x="2533436" y="9247776"/>
            <a:ext cx="974998" cy="974998"/>
          </a:xfrm>
          <a:prstGeom prst="rect">
            <a:avLst/>
          </a:prstGeom>
          <a:noFill/>
          <a:ln>
            <a:noFill/>
          </a:ln>
        </p:spPr>
      </p:pic>
      <p:pic>
        <p:nvPicPr>
          <p:cNvPr id="446" name="Google Shape;446;p24"/>
          <p:cNvPicPr preferRelativeResize="0"/>
          <p:nvPr/>
        </p:nvPicPr>
        <p:blipFill rotWithShape="1">
          <a:blip r:embed="rId6">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25"/>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452" name="Google Shape;452;p25"/>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RECOMMENDATIONS</a:t>
            </a:r>
            <a:endParaRPr/>
          </a:p>
        </p:txBody>
      </p:sp>
      <p:sp>
        <p:nvSpPr>
          <p:cNvPr id="453" name="Google Shape;453;p25"/>
          <p:cNvSpPr/>
          <p:nvPr/>
        </p:nvSpPr>
        <p:spPr>
          <a:xfrm>
            <a:off x="2104052" y="4616100"/>
            <a:ext cx="3813939" cy="383103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6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5"/>
          <p:cNvSpPr txBox="1"/>
          <p:nvPr/>
        </p:nvSpPr>
        <p:spPr>
          <a:xfrm>
            <a:off x="2688633" y="5517027"/>
            <a:ext cx="2644779" cy="1720856"/>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lang="en-US" sz="10057">
                <a:solidFill>
                  <a:srgbClr val="FFFFFF"/>
                </a:solidFill>
                <a:latin typeface="Inter"/>
                <a:ea typeface="Inter"/>
                <a:cs typeface="Inter"/>
                <a:sym typeface="Inter"/>
              </a:rPr>
              <a:t>03</a:t>
            </a:r>
            <a:endParaRPr/>
          </a:p>
        </p:txBody>
      </p:sp>
      <p:sp>
        <p:nvSpPr>
          <p:cNvPr id="455" name="Google Shape;455;p25"/>
          <p:cNvSpPr txBox="1"/>
          <p:nvPr/>
        </p:nvSpPr>
        <p:spPr>
          <a:xfrm>
            <a:off x="7433860" y="3709684"/>
            <a:ext cx="5759008"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006633"/>
                </a:solidFill>
                <a:latin typeface="Montserrat"/>
                <a:ea typeface="Montserrat"/>
                <a:cs typeface="Montserrat"/>
                <a:sym typeface="Montserrat"/>
              </a:rPr>
              <a:t>DIGITAL TECHNOLOGY</a:t>
            </a:r>
            <a:endParaRPr/>
          </a:p>
        </p:txBody>
      </p:sp>
      <p:sp>
        <p:nvSpPr>
          <p:cNvPr id="456" name="Google Shape;456;p25"/>
          <p:cNvSpPr txBox="1"/>
          <p:nvPr/>
        </p:nvSpPr>
        <p:spPr>
          <a:xfrm>
            <a:off x="7433860" y="4633609"/>
            <a:ext cx="9825440" cy="218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500">
                <a:solidFill>
                  <a:srgbClr val="006633"/>
                </a:solidFill>
                <a:latin typeface="Montserrat"/>
                <a:ea typeface="Montserrat"/>
                <a:cs typeface="Montserrat"/>
                <a:sym typeface="Montserrat"/>
              </a:rPr>
              <a:t>SHORT TERM </a:t>
            </a:r>
            <a:endParaRPr/>
          </a:p>
          <a:p>
            <a:pPr indent="0" lvl="0" marL="0" marR="0" rtl="0" algn="just">
              <a:lnSpc>
                <a:spcPct val="140000"/>
              </a:lnSpc>
              <a:spcBef>
                <a:spcPts val="0"/>
              </a:spcBef>
              <a:spcAft>
                <a:spcPts val="0"/>
              </a:spcAft>
              <a:buNone/>
            </a:pPr>
            <a:r>
              <a:rPr lang="en-US" sz="2500">
                <a:solidFill>
                  <a:srgbClr val="006633"/>
                </a:solidFill>
                <a:latin typeface="Montserrat"/>
                <a:ea typeface="Montserrat"/>
                <a:cs typeface="Montserrat"/>
                <a:sym typeface="Montserrat"/>
              </a:rPr>
              <a:t>1. Computer labs in all DIETs with at least 50 computers with Internet access</a:t>
            </a:r>
            <a:endParaRPr/>
          </a:p>
          <a:p>
            <a:pPr indent="0" lvl="0" marL="0" marR="0" rtl="0" algn="just">
              <a:lnSpc>
                <a:spcPct val="140000"/>
              </a:lnSpc>
              <a:spcBef>
                <a:spcPts val="0"/>
              </a:spcBef>
              <a:spcAft>
                <a:spcPts val="0"/>
              </a:spcAft>
              <a:buNone/>
            </a:pPr>
            <a:r>
              <a:rPr lang="en-US" sz="2500">
                <a:solidFill>
                  <a:srgbClr val="006633"/>
                </a:solidFill>
                <a:latin typeface="Montserrat"/>
                <a:ea typeface="Montserrat"/>
                <a:cs typeface="Montserrat"/>
                <a:sym typeface="Montserrat"/>
              </a:rPr>
              <a:t>2. Plan maintenance for the available &amp; new digital infrastructure</a:t>
            </a:r>
            <a:endParaRPr/>
          </a:p>
        </p:txBody>
      </p:sp>
      <p:sp>
        <p:nvSpPr>
          <p:cNvPr id="457" name="Google Shape;457;p25"/>
          <p:cNvSpPr txBox="1"/>
          <p:nvPr/>
        </p:nvSpPr>
        <p:spPr>
          <a:xfrm>
            <a:off x="7433860" y="6978067"/>
            <a:ext cx="9825440" cy="12985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499">
                <a:solidFill>
                  <a:srgbClr val="006633"/>
                </a:solidFill>
                <a:latin typeface="Montserrat"/>
                <a:ea typeface="Montserrat"/>
                <a:cs typeface="Montserrat"/>
                <a:sym typeface="Montserrat"/>
              </a:rPr>
              <a:t>MEDIUM TERM </a:t>
            </a:r>
            <a:endParaRPr/>
          </a:p>
          <a:p>
            <a:pPr indent="0" lvl="0" marL="0" marR="0" rtl="0" algn="l">
              <a:lnSpc>
                <a:spcPct val="140016"/>
              </a:lnSpc>
              <a:spcBef>
                <a:spcPts val="0"/>
              </a:spcBef>
              <a:spcAft>
                <a:spcPts val="0"/>
              </a:spcAft>
              <a:buNone/>
            </a:pPr>
            <a:r>
              <a:rPr b="1" lang="en-US" sz="2499">
                <a:solidFill>
                  <a:srgbClr val="006633"/>
                </a:solidFill>
                <a:latin typeface="Montserrat"/>
                <a:ea typeface="Montserrat"/>
                <a:cs typeface="Montserrat"/>
                <a:sym typeface="Montserrat"/>
              </a:rPr>
              <a:t>1.</a:t>
            </a:r>
            <a:r>
              <a:rPr lang="en-US" sz="2499">
                <a:solidFill>
                  <a:srgbClr val="006633"/>
                </a:solidFill>
                <a:latin typeface="Montserrat"/>
                <a:ea typeface="Montserrat"/>
                <a:cs typeface="Montserrat"/>
                <a:sym typeface="Montserrat"/>
              </a:rPr>
              <a:t> Laptops for all DIET faculty and leaders</a:t>
            </a:r>
            <a:endParaRPr/>
          </a:p>
          <a:p>
            <a:pPr indent="0" lvl="0" marL="0" marR="0" rtl="0" algn="l">
              <a:lnSpc>
                <a:spcPct val="140016"/>
              </a:lnSpc>
              <a:spcBef>
                <a:spcPts val="0"/>
              </a:spcBef>
              <a:spcAft>
                <a:spcPts val="0"/>
              </a:spcAft>
              <a:buNone/>
            </a:pPr>
            <a:r>
              <a:rPr lang="en-US" sz="2499">
                <a:solidFill>
                  <a:srgbClr val="006633"/>
                </a:solidFill>
                <a:latin typeface="Montserrat"/>
                <a:ea typeface="Montserrat"/>
                <a:cs typeface="Montserrat"/>
                <a:sym typeface="Montserrat"/>
              </a:rPr>
              <a:t>2. Smart boards in DIET classrooms</a:t>
            </a:r>
            <a:endParaRPr/>
          </a:p>
        </p:txBody>
      </p:sp>
      <p:sp>
        <p:nvSpPr>
          <p:cNvPr id="458" name="Google Shape;458;p25"/>
          <p:cNvSpPr txBox="1"/>
          <p:nvPr/>
        </p:nvSpPr>
        <p:spPr>
          <a:xfrm>
            <a:off x="7433860" y="8436700"/>
            <a:ext cx="9825440" cy="12985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499">
                <a:solidFill>
                  <a:srgbClr val="006633"/>
                </a:solidFill>
                <a:latin typeface="Montserrat"/>
                <a:ea typeface="Montserrat"/>
                <a:cs typeface="Montserrat"/>
                <a:sym typeface="Montserrat"/>
              </a:rPr>
              <a:t>LONG TERM </a:t>
            </a:r>
            <a:endParaRPr/>
          </a:p>
          <a:p>
            <a:pPr indent="0" lvl="0" marL="0" marR="0" rtl="0" algn="l">
              <a:lnSpc>
                <a:spcPct val="140016"/>
              </a:lnSpc>
              <a:spcBef>
                <a:spcPts val="0"/>
              </a:spcBef>
              <a:spcAft>
                <a:spcPts val="0"/>
              </a:spcAft>
              <a:buNone/>
            </a:pPr>
            <a:r>
              <a:rPr lang="en-US" sz="2499">
                <a:solidFill>
                  <a:srgbClr val="006633"/>
                </a:solidFill>
                <a:latin typeface="Montserrat"/>
                <a:ea typeface="Montserrat"/>
                <a:cs typeface="Montserrat"/>
                <a:sym typeface="Montserrat"/>
              </a:rPr>
              <a:t>Create an ecosystem for the maintenance and use of digital technologies in DIETs for academic and administrative work</a:t>
            </a:r>
            <a:endParaRPr/>
          </a:p>
        </p:txBody>
      </p:sp>
      <p:sp>
        <p:nvSpPr>
          <p:cNvPr id="459" name="Google Shape;459;p25"/>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4">
              <a:alphaModFix/>
            </a:blip>
            <a:stretch>
              <a:fillRect b="0" l="0" r="0" t="0"/>
            </a:stretch>
          </a:blipFill>
          <a:ln>
            <a:noFill/>
          </a:ln>
        </p:spPr>
      </p:sp>
      <p:sp>
        <p:nvSpPr>
          <p:cNvPr id="460" name="Google Shape;460;p25"/>
          <p:cNvSpPr/>
          <p:nvPr/>
        </p:nvSpPr>
        <p:spPr>
          <a:xfrm rot="5400000">
            <a:off x="8852528" y="-7072587"/>
            <a:ext cx="582939" cy="18288002"/>
          </a:xfrm>
          <a:prstGeom prst="rect">
            <a:avLst/>
          </a:prstGeom>
          <a:solidFill>
            <a:srgbClr val="006633">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25"/>
          <p:cNvSpPr/>
          <p:nvPr/>
        </p:nvSpPr>
        <p:spPr>
          <a:xfrm rot="5400000">
            <a:off x="8779643" y="-6486161"/>
            <a:ext cx="728711" cy="18288002"/>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5"/>
          <p:cNvSpPr/>
          <p:nvPr/>
        </p:nvSpPr>
        <p:spPr>
          <a:xfrm rot="5400000">
            <a:off x="8832529" y="-5796354"/>
            <a:ext cx="622935" cy="18288004"/>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3" name="Google Shape;463;p25"/>
          <p:cNvPicPr preferRelativeResize="0"/>
          <p:nvPr/>
        </p:nvPicPr>
        <p:blipFill rotWithShape="1">
          <a:blip r:embed="rId5">
            <a:alphaModFix/>
          </a:blip>
          <a:srcRect b="0" l="0" r="0" t="0"/>
          <a:stretch/>
        </p:blipFill>
        <p:spPr>
          <a:xfrm>
            <a:off x="2533436" y="9247776"/>
            <a:ext cx="974998" cy="974998"/>
          </a:xfrm>
          <a:prstGeom prst="rect">
            <a:avLst/>
          </a:prstGeom>
          <a:noFill/>
          <a:ln>
            <a:noFill/>
          </a:ln>
        </p:spPr>
      </p:pic>
      <p:pic>
        <p:nvPicPr>
          <p:cNvPr id="464" name="Google Shape;464;p25"/>
          <p:cNvPicPr preferRelativeResize="0"/>
          <p:nvPr/>
        </p:nvPicPr>
        <p:blipFill rotWithShape="1">
          <a:blip r:embed="rId6">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26"/>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470" name="Google Shape;470;p26"/>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RECOMMENDATIONS</a:t>
            </a:r>
            <a:endParaRPr/>
          </a:p>
        </p:txBody>
      </p:sp>
      <p:sp>
        <p:nvSpPr>
          <p:cNvPr id="471" name="Google Shape;471;p26"/>
          <p:cNvSpPr/>
          <p:nvPr/>
        </p:nvSpPr>
        <p:spPr>
          <a:xfrm>
            <a:off x="2104052" y="4616100"/>
            <a:ext cx="3813939" cy="383103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6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6"/>
          <p:cNvSpPr txBox="1"/>
          <p:nvPr/>
        </p:nvSpPr>
        <p:spPr>
          <a:xfrm>
            <a:off x="2688633" y="5517027"/>
            <a:ext cx="2644779" cy="1720856"/>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lang="en-US" sz="10057">
                <a:solidFill>
                  <a:srgbClr val="FFFFFF"/>
                </a:solidFill>
                <a:latin typeface="Inter"/>
                <a:ea typeface="Inter"/>
                <a:cs typeface="Inter"/>
                <a:sym typeface="Inter"/>
              </a:rPr>
              <a:t>04</a:t>
            </a:r>
            <a:endParaRPr/>
          </a:p>
        </p:txBody>
      </p:sp>
      <p:sp>
        <p:nvSpPr>
          <p:cNvPr id="473" name="Google Shape;473;p26"/>
          <p:cNvSpPr txBox="1"/>
          <p:nvPr/>
        </p:nvSpPr>
        <p:spPr>
          <a:xfrm>
            <a:off x="7433860" y="3189255"/>
            <a:ext cx="6587502"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006633"/>
                </a:solidFill>
                <a:latin typeface="Montserrat"/>
                <a:ea typeface="Montserrat"/>
                <a:cs typeface="Montserrat"/>
                <a:sym typeface="Montserrat"/>
              </a:rPr>
              <a:t>PRE-SERVICE EDUCATION</a:t>
            </a:r>
            <a:endParaRPr/>
          </a:p>
        </p:txBody>
      </p:sp>
      <p:sp>
        <p:nvSpPr>
          <p:cNvPr id="474" name="Google Shape;474;p26"/>
          <p:cNvSpPr txBox="1"/>
          <p:nvPr/>
        </p:nvSpPr>
        <p:spPr>
          <a:xfrm>
            <a:off x="7433860" y="3887596"/>
            <a:ext cx="9825440" cy="218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500">
                <a:solidFill>
                  <a:srgbClr val="006633"/>
                </a:solidFill>
                <a:latin typeface="Montserrat"/>
                <a:ea typeface="Montserrat"/>
                <a:cs typeface="Montserrat"/>
                <a:sym typeface="Montserrat"/>
              </a:rPr>
              <a:t>SHORT TERM </a:t>
            </a:r>
            <a:endParaRPr/>
          </a:p>
          <a:p>
            <a:pPr indent="0" lvl="0" marL="0" marR="0" rtl="0" algn="just">
              <a:lnSpc>
                <a:spcPct val="140000"/>
              </a:lnSpc>
              <a:spcBef>
                <a:spcPts val="0"/>
              </a:spcBef>
              <a:spcAft>
                <a:spcPts val="0"/>
              </a:spcAft>
              <a:buNone/>
            </a:pPr>
            <a:r>
              <a:rPr lang="en-US" sz="2500">
                <a:solidFill>
                  <a:srgbClr val="006633"/>
                </a:solidFill>
                <a:latin typeface="Montserrat"/>
                <a:ea typeface="Montserrat"/>
                <a:cs typeface="Montserrat"/>
                <a:sym typeface="Montserrat"/>
              </a:rPr>
              <a:t>1. Renewal of the D.El.Ed curriculum to reflect the latest research &amp; policy trends in teacher education. </a:t>
            </a:r>
            <a:endParaRPr/>
          </a:p>
          <a:p>
            <a:pPr indent="0" lvl="0" marL="0" marR="0" rtl="0" algn="just">
              <a:lnSpc>
                <a:spcPct val="140000"/>
              </a:lnSpc>
              <a:spcBef>
                <a:spcPts val="0"/>
              </a:spcBef>
              <a:spcAft>
                <a:spcPts val="0"/>
              </a:spcAft>
              <a:buNone/>
            </a:pPr>
            <a:r>
              <a:rPr lang="en-US" sz="2500">
                <a:solidFill>
                  <a:srgbClr val="006633"/>
                </a:solidFill>
                <a:latin typeface="Montserrat"/>
                <a:ea typeface="Montserrat"/>
                <a:cs typeface="Montserrat"/>
                <a:sym typeface="Montserrat"/>
              </a:rPr>
              <a:t>2. Build the capacity of DIET faculty as teacher educators</a:t>
            </a:r>
            <a:endParaRPr/>
          </a:p>
          <a:p>
            <a:pPr indent="0" lvl="0" marL="0" marR="0" rtl="0" algn="just">
              <a:lnSpc>
                <a:spcPct val="140000"/>
              </a:lnSpc>
              <a:spcBef>
                <a:spcPts val="0"/>
              </a:spcBef>
              <a:spcAft>
                <a:spcPts val="0"/>
              </a:spcAft>
              <a:buNone/>
            </a:pPr>
            <a:r>
              <a:t/>
            </a:r>
            <a:endParaRPr sz="2500">
              <a:solidFill>
                <a:srgbClr val="006633"/>
              </a:solidFill>
              <a:latin typeface="Montserrat"/>
              <a:ea typeface="Montserrat"/>
              <a:cs typeface="Montserrat"/>
              <a:sym typeface="Montserrat"/>
            </a:endParaRPr>
          </a:p>
        </p:txBody>
      </p:sp>
      <p:sp>
        <p:nvSpPr>
          <p:cNvPr id="475" name="Google Shape;475;p26"/>
          <p:cNvSpPr txBox="1"/>
          <p:nvPr/>
        </p:nvSpPr>
        <p:spPr>
          <a:xfrm>
            <a:off x="7464340" y="5983680"/>
            <a:ext cx="9825440" cy="173672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499">
                <a:solidFill>
                  <a:srgbClr val="006633"/>
                </a:solidFill>
                <a:latin typeface="Montserrat"/>
                <a:ea typeface="Montserrat"/>
                <a:cs typeface="Montserrat"/>
                <a:sym typeface="Montserrat"/>
              </a:rPr>
              <a:t>MEDIUM TERM </a:t>
            </a:r>
            <a:endParaRPr/>
          </a:p>
          <a:p>
            <a:pPr indent="0" lvl="0" marL="0" marR="0" rtl="0" algn="l">
              <a:lnSpc>
                <a:spcPct val="140016"/>
              </a:lnSpc>
              <a:spcBef>
                <a:spcPts val="0"/>
              </a:spcBef>
              <a:spcAft>
                <a:spcPts val="0"/>
              </a:spcAft>
              <a:buNone/>
            </a:pPr>
            <a:r>
              <a:rPr lang="en-US" sz="2499">
                <a:solidFill>
                  <a:srgbClr val="006633"/>
                </a:solidFill>
                <a:latin typeface="Montserrat"/>
                <a:ea typeface="Montserrat"/>
                <a:cs typeface="Montserrat"/>
                <a:sym typeface="Montserrat"/>
              </a:rPr>
              <a:t>1. Develop DIETs as research hubs for teacher education &amp; school improvement </a:t>
            </a:r>
            <a:endParaRPr/>
          </a:p>
          <a:p>
            <a:pPr indent="0" lvl="0" marL="0" marR="0" rtl="0" algn="l">
              <a:lnSpc>
                <a:spcPct val="140016"/>
              </a:lnSpc>
              <a:spcBef>
                <a:spcPts val="0"/>
              </a:spcBef>
              <a:spcAft>
                <a:spcPts val="0"/>
              </a:spcAft>
              <a:buNone/>
            </a:pPr>
            <a:r>
              <a:rPr lang="en-US" sz="2499">
                <a:solidFill>
                  <a:srgbClr val="006633"/>
                </a:solidFill>
                <a:latin typeface="Montserrat"/>
                <a:ea typeface="Montserrat"/>
                <a:cs typeface="Montserrat"/>
                <a:sym typeface="Montserrat"/>
              </a:rPr>
              <a:t>2. Build DIET faculty research competencies</a:t>
            </a:r>
            <a:endParaRPr/>
          </a:p>
        </p:txBody>
      </p:sp>
      <p:sp>
        <p:nvSpPr>
          <p:cNvPr id="476" name="Google Shape;476;p26"/>
          <p:cNvSpPr txBox="1"/>
          <p:nvPr/>
        </p:nvSpPr>
        <p:spPr>
          <a:xfrm>
            <a:off x="7433860" y="7993516"/>
            <a:ext cx="10854140" cy="2643031"/>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499">
                <a:solidFill>
                  <a:srgbClr val="006633"/>
                </a:solidFill>
                <a:latin typeface="Montserrat"/>
                <a:ea typeface="Montserrat"/>
                <a:cs typeface="Montserrat"/>
                <a:sym typeface="Montserrat"/>
              </a:rPr>
              <a:t>LONG TERM </a:t>
            </a:r>
            <a:endParaRPr/>
          </a:p>
          <a:p>
            <a:pPr indent="0" lvl="0" marL="0" marR="0" rtl="0" algn="l">
              <a:lnSpc>
                <a:spcPct val="140016"/>
              </a:lnSpc>
              <a:spcBef>
                <a:spcPts val="0"/>
              </a:spcBef>
              <a:spcAft>
                <a:spcPts val="0"/>
              </a:spcAft>
              <a:buNone/>
            </a:pPr>
            <a:r>
              <a:rPr lang="en-US" sz="2499">
                <a:solidFill>
                  <a:srgbClr val="006633"/>
                </a:solidFill>
                <a:latin typeface="Montserrat"/>
                <a:ea typeface="Montserrat"/>
                <a:cs typeface="Montserrat"/>
                <a:sym typeface="Montserrat"/>
              </a:rPr>
              <a:t>1. Make all DIET faculty and leadership roles academic and provide academic career pathways </a:t>
            </a:r>
            <a:endParaRPr/>
          </a:p>
          <a:p>
            <a:pPr indent="0" lvl="0" marL="0" marR="0" rtl="0" algn="l">
              <a:lnSpc>
                <a:spcPct val="140016"/>
              </a:lnSpc>
              <a:spcBef>
                <a:spcPts val="0"/>
              </a:spcBef>
              <a:spcAft>
                <a:spcPts val="0"/>
              </a:spcAft>
              <a:buNone/>
            </a:pPr>
            <a:r>
              <a:rPr lang="en-US" sz="2499">
                <a:solidFill>
                  <a:srgbClr val="006633"/>
                </a:solidFill>
                <a:latin typeface="Montserrat"/>
                <a:ea typeface="Montserrat"/>
                <a:cs typeface="Montserrat"/>
                <a:sym typeface="Montserrat"/>
              </a:rPr>
              <a:t>2. Align faculty roles with nomenclatures used in other academic spaces and universities as per UGC norms.</a:t>
            </a:r>
            <a:endParaRPr/>
          </a:p>
          <a:p>
            <a:pPr indent="0" lvl="0" marL="0" marR="0" rtl="0" algn="l">
              <a:lnSpc>
                <a:spcPct val="140016"/>
              </a:lnSpc>
              <a:spcBef>
                <a:spcPts val="0"/>
              </a:spcBef>
              <a:spcAft>
                <a:spcPts val="0"/>
              </a:spcAft>
              <a:buNone/>
            </a:pPr>
            <a:r>
              <a:t/>
            </a:r>
            <a:endParaRPr sz="2499">
              <a:solidFill>
                <a:srgbClr val="006633"/>
              </a:solidFill>
              <a:latin typeface="Montserrat"/>
              <a:ea typeface="Montserrat"/>
              <a:cs typeface="Montserrat"/>
              <a:sym typeface="Montserrat"/>
            </a:endParaRPr>
          </a:p>
        </p:txBody>
      </p:sp>
      <p:sp>
        <p:nvSpPr>
          <p:cNvPr id="477" name="Google Shape;477;p26"/>
          <p:cNvSpPr/>
          <p:nvPr/>
        </p:nvSpPr>
        <p:spPr>
          <a:xfrm rot="5400000">
            <a:off x="8852528" y="-7072587"/>
            <a:ext cx="582939" cy="18288002"/>
          </a:xfrm>
          <a:prstGeom prst="rect">
            <a:avLst/>
          </a:prstGeom>
          <a:solidFill>
            <a:srgbClr val="006633">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26"/>
          <p:cNvSpPr/>
          <p:nvPr/>
        </p:nvSpPr>
        <p:spPr>
          <a:xfrm rot="5400000">
            <a:off x="8779643" y="-6486161"/>
            <a:ext cx="728711" cy="18288002"/>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6"/>
          <p:cNvSpPr/>
          <p:nvPr/>
        </p:nvSpPr>
        <p:spPr>
          <a:xfrm rot="5400000">
            <a:off x="8832529" y="-5796354"/>
            <a:ext cx="622935" cy="18288004"/>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6"/>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4">
              <a:alphaModFix/>
            </a:blip>
            <a:stretch>
              <a:fillRect b="0" l="0" r="0" t="0"/>
            </a:stretch>
          </a:blipFill>
          <a:ln>
            <a:noFill/>
          </a:ln>
        </p:spPr>
      </p:sp>
      <p:pic>
        <p:nvPicPr>
          <p:cNvPr id="481" name="Google Shape;481;p26"/>
          <p:cNvPicPr preferRelativeResize="0"/>
          <p:nvPr/>
        </p:nvPicPr>
        <p:blipFill rotWithShape="1">
          <a:blip r:embed="rId5">
            <a:alphaModFix/>
          </a:blip>
          <a:srcRect b="0" l="0" r="0" t="0"/>
          <a:stretch/>
        </p:blipFill>
        <p:spPr>
          <a:xfrm>
            <a:off x="2533436" y="9247776"/>
            <a:ext cx="974998" cy="974998"/>
          </a:xfrm>
          <a:prstGeom prst="rect">
            <a:avLst/>
          </a:prstGeom>
          <a:noFill/>
          <a:ln>
            <a:noFill/>
          </a:ln>
        </p:spPr>
      </p:pic>
      <p:pic>
        <p:nvPicPr>
          <p:cNvPr id="482" name="Google Shape;482;p26"/>
          <p:cNvPicPr preferRelativeResize="0"/>
          <p:nvPr/>
        </p:nvPicPr>
        <p:blipFill rotWithShape="1">
          <a:blip r:embed="rId6">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id="487" name="Google Shape;487;p27"/>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488" name="Google Shape;488;p27"/>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RECOMMENDATIONS</a:t>
            </a:r>
            <a:endParaRPr/>
          </a:p>
        </p:txBody>
      </p:sp>
      <p:sp>
        <p:nvSpPr>
          <p:cNvPr id="489" name="Google Shape;489;p27"/>
          <p:cNvSpPr/>
          <p:nvPr/>
        </p:nvSpPr>
        <p:spPr>
          <a:xfrm>
            <a:off x="2104052" y="4616100"/>
            <a:ext cx="3813939" cy="383103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6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7"/>
          <p:cNvSpPr txBox="1"/>
          <p:nvPr/>
        </p:nvSpPr>
        <p:spPr>
          <a:xfrm>
            <a:off x="2688633" y="5517027"/>
            <a:ext cx="2644779" cy="1720856"/>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lang="en-US" sz="10057">
                <a:solidFill>
                  <a:srgbClr val="FFFFFF"/>
                </a:solidFill>
                <a:latin typeface="Inter"/>
                <a:ea typeface="Inter"/>
                <a:cs typeface="Inter"/>
                <a:sym typeface="Inter"/>
              </a:rPr>
              <a:t>05</a:t>
            </a:r>
            <a:endParaRPr/>
          </a:p>
        </p:txBody>
      </p:sp>
      <p:sp>
        <p:nvSpPr>
          <p:cNvPr id="491" name="Google Shape;491;p27"/>
          <p:cNvSpPr txBox="1"/>
          <p:nvPr/>
        </p:nvSpPr>
        <p:spPr>
          <a:xfrm>
            <a:off x="7433860" y="3709684"/>
            <a:ext cx="6587502"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006633"/>
                </a:solidFill>
                <a:latin typeface="Montserrat"/>
                <a:ea typeface="Montserrat"/>
                <a:cs typeface="Montserrat"/>
                <a:sym typeface="Montserrat"/>
              </a:rPr>
              <a:t>IN-SERVICE EDUCATION</a:t>
            </a:r>
            <a:endParaRPr/>
          </a:p>
        </p:txBody>
      </p:sp>
      <p:sp>
        <p:nvSpPr>
          <p:cNvPr id="492" name="Google Shape;492;p27"/>
          <p:cNvSpPr txBox="1"/>
          <p:nvPr/>
        </p:nvSpPr>
        <p:spPr>
          <a:xfrm>
            <a:off x="7433860" y="5024127"/>
            <a:ext cx="9825440" cy="295783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lang="en-US" sz="2799">
                <a:solidFill>
                  <a:srgbClr val="006633"/>
                </a:solidFill>
                <a:latin typeface="Montserrat"/>
                <a:ea typeface="Montserrat"/>
                <a:cs typeface="Montserrat"/>
                <a:sym typeface="Montserrat"/>
              </a:rPr>
              <a:t>SHORT TERM </a:t>
            </a:r>
            <a:endParaRPr/>
          </a:p>
          <a:p>
            <a:pPr indent="0" lvl="0" marL="0" marR="0" rtl="0" algn="l">
              <a:lnSpc>
                <a:spcPct val="140014"/>
              </a:lnSpc>
              <a:spcBef>
                <a:spcPts val="0"/>
              </a:spcBef>
              <a:spcAft>
                <a:spcPts val="0"/>
              </a:spcAft>
              <a:buNone/>
            </a:pPr>
            <a:r>
              <a:rPr lang="en-US" sz="2799">
                <a:solidFill>
                  <a:srgbClr val="006633"/>
                </a:solidFill>
                <a:latin typeface="Montserrat"/>
                <a:ea typeface="Montserrat"/>
                <a:cs typeface="Montserrat"/>
                <a:sym typeface="Montserrat"/>
              </a:rPr>
              <a:t>1. Create a professional development plan (PDP) for the academic year</a:t>
            </a:r>
            <a:endParaRPr/>
          </a:p>
          <a:p>
            <a:pPr indent="0" lvl="0" marL="0" marR="0" rtl="0" algn="l">
              <a:lnSpc>
                <a:spcPct val="140014"/>
              </a:lnSpc>
              <a:spcBef>
                <a:spcPts val="0"/>
              </a:spcBef>
              <a:spcAft>
                <a:spcPts val="0"/>
              </a:spcAft>
              <a:buNone/>
            </a:pPr>
            <a:r>
              <a:rPr lang="en-US" sz="2799">
                <a:solidFill>
                  <a:srgbClr val="006633"/>
                </a:solidFill>
                <a:latin typeface="Montserrat"/>
                <a:ea typeface="Montserrat"/>
                <a:cs typeface="Montserrat"/>
                <a:sym typeface="Montserrat"/>
              </a:rPr>
              <a:t>2. Initiate Collaboration with Universities and NGOs for fulfilling the PDP</a:t>
            </a:r>
            <a:endParaRPr/>
          </a:p>
          <a:p>
            <a:pPr indent="0" lvl="0" marL="0" marR="0" rtl="0" algn="l">
              <a:lnSpc>
                <a:spcPct val="140014"/>
              </a:lnSpc>
              <a:spcBef>
                <a:spcPts val="0"/>
              </a:spcBef>
              <a:spcAft>
                <a:spcPts val="0"/>
              </a:spcAft>
              <a:buNone/>
            </a:pPr>
            <a:r>
              <a:rPr lang="en-US" sz="2799">
                <a:solidFill>
                  <a:srgbClr val="006633"/>
                </a:solidFill>
                <a:latin typeface="Montserrat"/>
                <a:ea typeface="Montserrat"/>
                <a:cs typeface="Montserrat"/>
                <a:sym typeface="Montserrat"/>
              </a:rPr>
              <a:t>3. Capacity building of DTO, BEOs and BSA</a:t>
            </a:r>
            <a:endParaRPr/>
          </a:p>
        </p:txBody>
      </p:sp>
      <p:sp>
        <p:nvSpPr>
          <p:cNvPr id="493" name="Google Shape;493;p27"/>
          <p:cNvSpPr/>
          <p:nvPr/>
        </p:nvSpPr>
        <p:spPr>
          <a:xfrm rot="5400000">
            <a:off x="8852528" y="-7072587"/>
            <a:ext cx="582939" cy="18288002"/>
          </a:xfrm>
          <a:prstGeom prst="rect">
            <a:avLst/>
          </a:prstGeom>
          <a:solidFill>
            <a:srgbClr val="006633">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27"/>
          <p:cNvSpPr/>
          <p:nvPr/>
        </p:nvSpPr>
        <p:spPr>
          <a:xfrm rot="5400000">
            <a:off x="8779643" y="-6486161"/>
            <a:ext cx="728711" cy="18288002"/>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7"/>
          <p:cNvSpPr/>
          <p:nvPr/>
        </p:nvSpPr>
        <p:spPr>
          <a:xfrm rot="5400000">
            <a:off x="8832529" y="-5796354"/>
            <a:ext cx="622935" cy="18288004"/>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7"/>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4">
              <a:alphaModFix/>
            </a:blip>
            <a:stretch>
              <a:fillRect b="0" l="0" r="0" t="0"/>
            </a:stretch>
          </a:blipFill>
          <a:ln>
            <a:noFill/>
          </a:ln>
        </p:spPr>
      </p:sp>
      <p:pic>
        <p:nvPicPr>
          <p:cNvPr id="497" name="Google Shape;497;p27"/>
          <p:cNvPicPr preferRelativeResize="0"/>
          <p:nvPr/>
        </p:nvPicPr>
        <p:blipFill rotWithShape="1">
          <a:blip r:embed="rId5">
            <a:alphaModFix/>
          </a:blip>
          <a:srcRect b="0" l="0" r="0" t="0"/>
          <a:stretch/>
        </p:blipFill>
        <p:spPr>
          <a:xfrm>
            <a:off x="2533436" y="9247776"/>
            <a:ext cx="974998" cy="974998"/>
          </a:xfrm>
          <a:prstGeom prst="rect">
            <a:avLst/>
          </a:prstGeom>
          <a:noFill/>
          <a:ln>
            <a:noFill/>
          </a:ln>
        </p:spPr>
      </p:pic>
      <p:pic>
        <p:nvPicPr>
          <p:cNvPr id="498" name="Google Shape;498;p27"/>
          <p:cNvPicPr preferRelativeResize="0"/>
          <p:nvPr/>
        </p:nvPicPr>
        <p:blipFill rotWithShape="1">
          <a:blip r:embed="rId6">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p28"/>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504" name="Google Shape;504;p28"/>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RECOMMENDATIONS</a:t>
            </a:r>
            <a:endParaRPr/>
          </a:p>
        </p:txBody>
      </p:sp>
      <p:sp>
        <p:nvSpPr>
          <p:cNvPr id="505" name="Google Shape;505;p28"/>
          <p:cNvSpPr/>
          <p:nvPr/>
        </p:nvSpPr>
        <p:spPr>
          <a:xfrm>
            <a:off x="2104052" y="4616100"/>
            <a:ext cx="3813939" cy="383103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6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txBox="1"/>
          <p:nvPr/>
        </p:nvSpPr>
        <p:spPr>
          <a:xfrm>
            <a:off x="2688633" y="5517027"/>
            <a:ext cx="2644779" cy="1720856"/>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lang="en-US" sz="10057">
                <a:solidFill>
                  <a:srgbClr val="FFFFFF"/>
                </a:solidFill>
                <a:latin typeface="Inter"/>
                <a:ea typeface="Inter"/>
                <a:cs typeface="Inter"/>
                <a:sym typeface="Inter"/>
              </a:rPr>
              <a:t>05</a:t>
            </a:r>
            <a:endParaRPr/>
          </a:p>
        </p:txBody>
      </p:sp>
      <p:sp>
        <p:nvSpPr>
          <p:cNvPr id="507" name="Google Shape;507;p28"/>
          <p:cNvSpPr txBox="1"/>
          <p:nvPr/>
        </p:nvSpPr>
        <p:spPr>
          <a:xfrm>
            <a:off x="7433860" y="3709684"/>
            <a:ext cx="6587502"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006633"/>
                </a:solidFill>
                <a:latin typeface="Montserrat"/>
                <a:ea typeface="Montserrat"/>
                <a:cs typeface="Montserrat"/>
                <a:sym typeface="Montserrat"/>
              </a:rPr>
              <a:t>IN-SERVICE EDUCATION</a:t>
            </a:r>
            <a:endParaRPr/>
          </a:p>
        </p:txBody>
      </p:sp>
      <p:sp>
        <p:nvSpPr>
          <p:cNvPr id="508" name="Google Shape;508;p28"/>
          <p:cNvSpPr txBox="1"/>
          <p:nvPr/>
        </p:nvSpPr>
        <p:spPr>
          <a:xfrm>
            <a:off x="7433860" y="5024127"/>
            <a:ext cx="9825440" cy="394843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lang="en-US" sz="2799">
                <a:solidFill>
                  <a:srgbClr val="006633"/>
                </a:solidFill>
                <a:latin typeface="Montserrat"/>
                <a:ea typeface="Montserrat"/>
                <a:cs typeface="Montserrat"/>
                <a:sym typeface="Montserrat"/>
              </a:rPr>
              <a:t>MEDIUM TERM </a:t>
            </a:r>
            <a:endParaRPr/>
          </a:p>
          <a:p>
            <a:pPr indent="0" lvl="0" marL="0" marR="0" rtl="0" algn="l">
              <a:lnSpc>
                <a:spcPct val="140014"/>
              </a:lnSpc>
              <a:spcBef>
                <a:spcPts val="0"/>
              </a:spcBef>
              <a:spcAft>
                <a:spcPts val="0"/>
              </a:spcAft>
              <a:buNone/>
            </a:pPr>
            <a:r>
              <a:rPr lang="en-US" sz="2799">
                <a:solidFill>
                  <a:srgbClr val="006633"/>
                </a:solidFill>
                <a:latin typeface="Montserrat"/>
                <a:ea typeface="Montserrat"/>
                <a:cs typeface="Montserrat"/>
                <a:sym typeface="Montserrat"/>
              </a:rPr>
              <a:t>1. Training Management System (TMS) and active database of teachers, training needs and activities</a:t>
            </a:r>
            <a:endParaRPr/>
          </a:p>
          <a:p>
            <a:pPr indent="0" lvl="0" marL="0" marR="0" rtl="0" algn="l">
              <a:lnSpc>
                <a:spcPct val="140014"/>
              </a:lnSpc>
              <a:spcBef>
                <a:spcPts val="0"/>
              </a:spcBef>
              <a:spcAft>
                <a:spcPts val="0"/>
              </a:spcAft>
              <a:buNone/>
            </a:pPr>
            <a:r>
              <a:rPr lang="en-US" sz="2799">
                <a:solidFill>
                  <a:srgbClr val="006633"/>
                </a:solidFill>
                <a:latin typeface="Montserrat"/>
                <a:ea typeface="Montserrat"/>
                <a:cs typeface="Montserrat"/>
                <a:sym typeface="Montserrat"/>
              </a:rPr>
              <a:t>2. Development of blended and online courses for teacher’s continuous professional development</a:t>
            </a:r>
            <a:endParaRPr/>
          </a:p>
          <a:p>
            <a:pPr indent="0" lvl="0" marL="0" marR="0" rtl="0" algn="l">
              <a:lnSpc>
                <a:spcPct val="140014"/>
              </a:lnSpc>
              <a:spcBef>
                <a:spcPts val="0"/>
              </a:spcBef>
              <a:spcAft>
                <a:spcPts val="0"/>
              </a:spcAft>
              <a:buNone/>
            </a:pPr>
            <a:r>
              <a:rPr lang="en-US" sz="2799">
                <a:solidFill>
                  <a:srgbClr val="006633"/>
                </a:solidFill>
                <a:latin typeface="Montserrat"/>
                <a:ea typeface="Montserrat"/>
                <a:cs typeface="Montserrat"/>
                <a:sym typeface="Montserrat"/>
              </a:rPr>
              <a:t>3. Develop and manage subject-based teachers’ communities of practice, both online and physical</a:t>
            </a:r>
            <a:endParaRPr/>
          </a:p>
          <a:p>
            <a:pPr indent="0" lvl="0" marL="0" marR="0" rtl="0" algn="l">
              <a:lnSpc>
                <a:spcPct val="140014"/>
              </a:lnSpc>
              <a:spcBef>
                <a:spcPts val="0"/>
              </a:spcBef>
              <a:spcAft>
                <a:spcPts val="0"/>
              </a:spcAft>
              <a:buNone/>
            </a:pPr>
            <a:r>
              <a:t/>
            </a:r>
            <a:endParaRPr sz="2799">
              <a:solidFill>
                <a:srgbClr val="006633"/>
              </a:solidFill>
              <a:latin typeface="Montserrat"/>
              <a:ea typeface="Montserrat"/>
              <a:cs typeface="Montserrat"/>
              <a:sym typeface="Montserrat"/>
            </a:endParaRPr>
          </a:p>
        </p:txBody>
      </p:sp>
      <p:sp>
        <p:nvSpPr>
          <p:cNvPr id="509" name="Google Shape;509;p28"/>
          <p:cNvSpPr/>
          <p:nvPr/>
        </p:nvSpPr>
        <p:spPr>
          <a:xfrm rot="5400000">
            <a:off x="8852528" y="-7072587"/>
            <a:ext cx="582939" cy="18288002"/>
          </a:xfrm>
          <a:prstGeom prst="rect">
            <a:avLst/>
          </a:prstGeom>
          <a:solidFill>
            <a:srgbClr val="006633">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28"/>
          <p:cNvSpPr/>
          <p:nvPr/>
        </p:nvSpPr>
        <p:spPr>
          <a:xfrm rot="5400000">
            <a:off x="8779643" y="-6486161"/>
            <a:ext cx="728711" cy="18288002"/>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8"/>
          <p:cNvSpPr/>
          <p:nvPr/>
        </p:nvSpPr>
        <p:spPr>
          <a:xfrm rot="5400000">
            <a:off x="8832529" y="-5796354"/>
            <a:ext cx="622935" cy="18288004"/>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8"/>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4">
              <a:alphaModFix/>
            </a:blip>
            <a:stretch>
              <a:fillRect b="0" l="0" r="0" t="0"/>
            </a:stretch>
          </a:blipFill>
          <a:ln>
            <a:noFill/>
          </a:ln>
        </p:spPr>
      </p:sp>
      <p:pic>
        <p:nvPicPr>
          <p:cNvPr id="513" name="Google Shape;513;p28"/>
          <p:cNvPicPr preferRelativeResize="0"/>
          <p:nvPr/>
        </p:nvPicPr>
        <p:blipFill rotWithShape="1">
          <a:blip r:embed="rId5">
            <a:alphaModFix/>
          </a:blip>
          <a:srcRect b="0" l="0" r="0" t="0"/>
          <a:stretch/>
        </p:blipFill>
        <p:spPr>
          <a:xfrm>
            <a:off x="2533436" y="9247776"/>
            <a:ext cx="974998" cy="974998"/>
          </a:xfrm>
          <a:prstGeom prst="rect">
            <a:avLst/>
          </a:prstGeom>
          <a:noFill/>
          <a:ln>
            <a:noFill/>
          </a:ln>
        </p:spPr>
      </p:pic>
      <p:pic>
        <p:nvPicPr>
          <p:cNvPr id="514" name="Google Shape;514;p28"/>
          <p:cNvPicPr preferRelativeResize="0"/>
          <p:nvPr/>
        </p:nvPicPr>
        <p:blipFill rotWithShape="1">
          <a:blip r:embed="rId6">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29"/>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520" name="Google Shape;520;p29"/>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RECOMMENDATIONS</a:t>
            </a:r>
            <a:endParaRPr/>
          </a:p>
        </p:txBody>
      </p:sp>
      <p:sp>
        <p:nvSpPr>
          <p:cNvPr id="521" name="Google Shape;521;p29"/>
          <p:cNvSpPr/>
          <p:nvPr/>
        </p:nvSpPr>
        <p:spPr>
          <a:xfrm>
            <a:off x="2104052" y="4616100"/>
            <a:ext cx="3813939" cy="383103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6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9"/>
          <p:cNvSpPr txBox="1"/>
          <p:nvPr/>
        </p:nvSpPr>
        <p:spPr>
          <a:xfrm>
            <a:off x="2688633" y="5517027"/>
            <a:ext cx="2644779" cy="1720856"/>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lang="en-US" sz="10057">
                <a:solidFill>
                  <a:srgbClr val="FFFFFF"/>
                </a:solidFill>
                <a:latin typeface="Inter"/>
                <a:ea typeface="Inter"/>
                <a:cs typeface="Inter"/>
                <a:sym typeface="Inter"/>
              </a:rPr>
              <a:t>05</a:t>
            </a:r>
            <a:endParaRPr/>
          </a:p>
        </p:txBody>
      </p:sp>
      <p:sp>
        <p:nvSpPr>
          <p:cNvPr id="523" name="Google Shape;523;p29"/>
          <p:cNvSpPr txBox="1"/>
          <p:nvPr/>
        </p:nvSpPr>
        <p:spPr>
          <a:xfrm>
            <a:off x="7433860" y="3709684"/>
            <a:ext cx="6587502"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006633"/>
                </a:solidFill>
                <a:latin typeface="Montserrat"/>
                <a:ea typeface="Montserrat"/>
                <a:cs typeface="Montserrat"/>
                <a:sym typeface="Montserrat"/>
              </a:rPr>
              <a:t>IN-SERVICE EDUCATION</a:t>
            </a:r>
            <a:endParaRPr/>
          </a:p>
        </p:txBody>
      </p:sp>
      <p:sp>
        <p:nvSpPr>
          <p:cNvPr id="524" name="Google Shape;524;p29"/>
          <p:cNvSpPr txBox="1"/>
          <p:nvPr/>
        </p:nvSpPr>
        <p:spPr>
          <a:xfrm>
            <a:off x="7433860" y="5024127"/>
            <a:ext cx="9825440" cy="444373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lang="en-US" sz="2799">
                <a:solidFill>
                  <a:srgbClr val="006633"/>
                </a:solidFill>
                <a:latin typeface="Montserrat"/>
                <a:ea typeface="Montserrat"/>
                <a:cs typeface="Montserrat"/>
                <a:sym typeface="Montserrat"/>
              </a:rPr>
              <a:t>LONG TERM </a:t>
            </a:r>
            <a:endParaRPr/>
          </a:p>
          <a:p>
            <a:pPr indent="0" lvl="0" marL="0" marR="0" rtl="0" algn="l">
              <a:lnSpc>
                <a:spcPct val="140014"/>
              </a:lnSpc>
              <a:spcBef>
                <a:spcPts val="0"/>
              </a:spcBef>
              <a:spcAft>
                <a:spcPts val="0"/>
              </a:spcAft>
              <a:buNone/>
            </a:pPr>
            <a:r>
              <a:rPr lang="en-US" sz="2799">
                <a:solidFill>
                  <a:srgbClr val="006633"/>
                </a:solidFill>
                <a:latin typeface="Montserrat"/>
                <a:ea typeface="Montserrat"/>
                <a:cs typeface="Montserrat"/>
                <a:sym typeface="Montserrat"/>
              </a:rPr>
              <a:t>1. Develop professional teacher standards for self-assessment monitoring and tracking teacher’s professional activities</a:t>
            </a:r>
            <a:endParaRPr/>
          </a:p>
          <a:p>
            <a:pPr indent="0" lvl="0" marL="0" marR="0" rtl="0" algn="l">
              <a:lnSpc>
                <a:spcPct val="140014"/>
              </a:lnSpc>
              <a:spcBef>
                <a:spcPts val="0"/>
              </a:spcBef>
              <a:spcAft>
                <a:spcPts val="0"/>
              </a:spcAft>
              <a:buNone/>
            </a:pPr>
            <a:r>
              <a:rPr lang="en-US" sz="2799">
                <a:solidFill>
                  <a:srgbClr val="006633"/>
                </a:solidFill>
                <a:latin typeface="Montserrat"/>
                <a:ea typeface="Montserrat"/>
                <a:cs typeface="Montserrat"/>
                <a:sym typeface="Montserrat"/>
              </a:rPr>
              <a:t>2. Manage the TMS to facilitate professional development, supervision and career movement of teachers</a:t>
            </a:r>
            <a:endParaRPr/>
          </a:p>
          <a:p>
            <a:pPr indent="0" lvl="0" marL="0" marR="0" rtl="0" algn="l">
              <a:lnSpc>
                <a:spcPct val="140014"/>
              </a:lnSpc>
              <a:spcBef>
                <a:spcPts val="0"/>
              </a:spcBef>
              <a:spcAft>
                <a:spcPts val="0"/>
              </a:spcAft>
              <a:buNone/>
            </a:pPr>
            <a:r>
              <a:t/>
            </a:r>
            <a:endParaRPr sz="2799">
              <a:solidFill>
                <a:srgbClr val="006633"/>
              </a:solidFill>
              <a:latin typeface="Montserrat"/>
              <a:ea typeface="Montserrat"/>
              <a:cs typeface="Montserrat"/>
              <a:sym typeface="Montserrat"/>
            </a:endParaRPr>
          </a:p>
          <a:p>
            <a:pPr indent="0" lvl="0" marL="0" marR="0" rtl="0" algn="l">
              <a:lnSpc>
                <a:spcPct val="140014"/>
              </a:lnSpc>
              <a:spcBef>
                <a:spcPts val="0"/>
              </a:spcBef>
              <a:spcAft>
                <a:spcPts val="0"/>
              </a:spcAft>
              <a:buNone/>
            </a:pPr>
            <a:r>
              <a:t/>
            </a:r>
            <a:endParaRPr sz="2799">
              <a:solidFill>
                <a:srgbClr val="006633"/>
              </a:solidFill>
              <a:latin typeface="Montserrat"/>
              <a:ea typeface="Montserrat"/>
              <a:cs typeface="Montserrat"/>
              <a:sym typeface="Montserrat"/>
            </a:endParaRPr>
          </a:p>
        </p:txBody>
      </p:sp>
      <p:sp>
        <p:nvSpPr>
          <p:cNvPr id="525" name="Google Shape;525;p29"/>
          <p:cNvSpPr/>
          <p:nvPr/>
        </p:nvSpPr>
        <p:spPr>
          <a:xfrm rot="5400000">
            <a:off x="8852528" y="-7072587"/>
            <a:ext cx="582939" cy="18288002"/>
          </a:xfrm>
          <a:prstGeom prst="rect">
            <a:avLst/>
          </a:prstGeom>
          <a:solidFill>
            <a:srgbClr val="006633">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29"/>
          <p:cNvSpPr/>
          <p:nvPr/>
        </p:nvSpPr>
        <p:spPr>
          <a:xfrm rot="5400000">
            <a:off x="8779643" y="-6486161"/>
            <a:ext cx="728711" cy="18288002"/>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9"/>
          <p:cNvSpPr/>
          <p:nvPr/>
        </p:nvSpPr>
        <p:spPr>
          <a:xfrm rot="5400000">
            <a:off x="8832529" y="-5796354"/>
            <a:ext cx="622935" cy="18288004"/>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9"/>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4">
              <a:alphaModFix/>
            </a:blip>
            <a:stretch>
              <a:fillRect b="0" l="0" r="0" t="0"/>
            </a:stretch>
          </a:blipFill>
          <a:ln>
            <a:noFill/>
          </a:ln>
        </p:spPr>
      </p:sp>
      <p:pic>
        <p:nvPicPr>
          <p:cNvPr id="529" name="Google Shape;529;p29"/>
          <p:cNvPicPr preferRelativeResize="0"/>
          <p:nvPr/>
        </p:nvPicPr>
        <p:blipFill rotWithShape="1">
          <a:blip r:embed="rId5">
            <a:alphaModFix/>
          </a:blip>
          <a:srcRect b="0" l="0" r="0" t="0"/>
          <a:stretch/>
        </p:blipFill>
        <p:spPr>
          <a:xfrm>
            <a:off x="2533436" y="9247776"/>
            <a:ext cx="974998" cy="974998"/>
          </a:xfrm>
          <a:prstGeom prst="rect">
            <a:avLst/>
          </a:prstGeom>
          <a:noFill/>
          <a:ln>
            <a:noFill/>
          </a:ln>
        </p:spPr>
      </p:pic>
      <p:pic>
        <p:nvPicPr>
          <p:cNvPr id="530" name="Google Shape;530;p29"/>
          <p:cNvPicPr preferRelativeResize="0"/>
          <p:nvPr/>
        </p:nvPicPr>
        <p:blipFill rotWithShape="1">
          <a:blip r:embed="rId6">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type="title"/>
          </p:nvPr>
        </p:nvSpPr>
        <p:spPr>
          <a:xfrm>
            <a:off x="1626483" y="500852"/>
            <a:ext cx="6049350" cy="850233"/>
          </a:xfrm>
          <a:prstGeom prst="rect">
            <a:avLst/>
          </a:prstGeom>
          <a:noFill/>
          <a:ln>
            <a:noFill/>
          </a:ln>
        </p:spPr>
        <p:txBody>
          <a:bodyPr anchorCtr="0" anchor="t" bIns="0" lIns="0" spcFirstLastPara="1" rIns="0" wrap="square" tIns="19050">
            <a:spAutoFit/>
          </a:bodyPr>
          <a:lstStyle/>
          <a:p>
            <a:pPr indent="0" lvl="0" marL="19050" rtl="0" algn="l">
              <a:spcBef>
                <a:spcPts val="0"/>
              </a:spcBef>
              <a:spcAft>
                <a:spcPts val="0"/>
              </a:spcAft>
              <a:buClr>
                <a:srgbClr val="EC7C30"/>
              </a:buClr>
              <a:buSzPts val="1400"/>
              <a:buFont typeface="Arial"/>
              <a:buNone/>
            </a:pPr>
            <a:r>
              <a:rPr lang="en-US" sz="5400"/>
              <a:t>CETE: Focus Areas</a:t>
            </a:r>
            <a:endParaRPr sz="5400"/>
          </a:p>
        </p:txBody>
      </p:sp>
      <p:sp>
        <p:nvSpPr>
          <p:cNvPr id="119" name="Google Shape;119;p3"/>
          <p:cNvSpPr txBox="1"/>
          <p:nvPr/>
        </p:nvSpPr>
        <p:spPr>
          <a:xfrm>
            <a:off x="1626501" y="2407552"/>
            <a:ext cx="8980170" cy="6038704"/>
          </a:xfrm>
          <a:prstGeom prst="rect">
            <a:avLst/>
          </a:prstGeom>
          <a:noFill/>
          <a:ln>
            <a:noFill/>
          </a:ln>
        </p:spPr>
        <p:txBody>
          <a:bodyPr anchorCtr="0" anchor="t" bIns="0" lIns="0" spcFirstLastPara="1" rIns="0" wrap="square" tIns="19050">
            <a:spAutoFit/>
          </a:bodyPr>
          <a:lstStyle/>
          <a:p>
            <a:pPr indent="-302895" lvl="0" marL="397193" marR="0" rtl="0" algn="l">
              <a:spcBef>
                <a:spcPts val="0"/>
              </a:spcBef>
              <a:spcAft>
                <a:spcPts val="0"/>
              </a:spcAft>
              <a:buClr>
                <a:schemeClr val="dk1"/>
              </a:buClr>
              <a:buSzPts val="1400"/>
              <a:buFont typeface="Arial"/>
              <a:buChar char="•"/>
            </a:pPr>
            <a:r>
              <a:rPr lang="en-US" sz="2100">
                <a:solidFill>
                  <a:schemeClr val="dk1"/>
                </a:solidFill>
                <a:latin typeface="Arial"/>
                <a:ea typeface="Arial"/>
                <a:cs typeface="Arial"/>
                <a:sym typeface="Arial"/>
              </a:rPr>
              <a:t>Academic programs to improve quality of teacher education through</a:t>
            </a:r>
            <a:endParaRPr sz="2100">
              <a:solidFill>
                <a:schemeClr val="dk1"/>
              </a:solidFill>
              <a:latin typeface="Arial"/>
              <a:ea typeface="Arial"/>
              <a:cs typeface="Arial"/>
              <a:sym typeface="Arial"/>
            </a:endParaRPr>
          </a:p>
          <a:p>
            <a:pPr indent="0" lvl="0" marL="397193" marR="1089660" rtl="0" algn="l">
              <a:lnSpc>
                <a:spcPct val="169600"/>
              </a:lnSpc>
              <a:spcBef>
                <a:spcPts val="0"/>
              </a:spcBef>
              <a:spcAft>
                <a:spcPts val="0"/>
              </a:spcAft>
              <a:buNone/>
            </a:pPr>
            <a:r>
              <a:rPr lang="en-US" sz="2100">
                <a:solidFill>
                  <a:schemeClr val="dk1"/>
                </a:solidFill>
                <a:latin typeface="Arial"/>
                <a:ea typeface="Arial"/>
                <a:cs typeface="Arial"/>
                <a:sym typeface="Arial"/>
              </a:rPr>
              <a:t>on-campus, blended and online modes for both pre-service and  in-service teacher development</a:t>
            </a:r>
            <a:endParaRPr sz="2100">
              <a:solidFill>
                <a:schemeClr val="dk1"/>
              </a:solidFill>
              <a:latin typeface="Arial"/>
              <a:ea typeface="Arial"/>
              <a:cs typeface="Arial"/>
              <a:sym typeface="Arial"/>
            </a:endParaRPr>
          </a:p>
          <a:p>
            <a:pPr indent="-302895" lvl="0" marL="397193" marR="110490" rtl="0" algn="l">
              <a:lnSpc>
                <a:spcPct val="168200"/>
              </a:lnSpc>
              <a:spcBef>
                <a:spcPts val="1538"/>
              </a:spcBef>
              <a:spcAft>
                <a:spcPts val="0"/>
              </a:spcAft>
              <a:buClr>
                <a:schemeClr val="dk1"/>
              </a:buClr>
              <a:buSzPts val="1400"/>
              <a:buFont typeface="Arial"/>
              <a:buChar char="•"/>
            </a:pPr>
            <a:r>
              <a:rPr lang="en-US" sz="2100">
                <a:solidFill>
                  <a:schemeClr val="dk1"/>
                </a:solidFill>
                <a:latin typeface="Arial"/>
                <a:ea typeface="Arial"/>
                <a:cs typeface="Arial"/>
                <a:sym typeface="Arial"/>
              </a:rPr>
              <a:t>Research to develop knowledge and understanding of education and its  dimensions - society, curriculum, pedagogy, teacher learning and policy</a:t>
            </a:r>
            <a:endParaRPr sz="2100">
              <a:solidFill>
                <a:schemeClr val="dk1"/>
              </a:solidFill>
              <a:latin typeface="Arial"/>
              <a:ea typeface="Arial"/>
              <a:cs typeface="Arial"/>
              <a:sym typeface="Arial"/>
            </a:endParaRPr>
          </a:p>
          <a:p>
            <a:pPr indent="-302895" lvl="0" marL="397193" marR="133350" rtl="0" algn="l">
              <a:lnSpc>
                <a:spcPct val="168200"/>
              </a:lnSpc>
              <a:spcBef>
                <a:spcPts val="1538"/>
              </a:spcBef>
              <a:spcAft>
                <a:spcPts val="0"/>
              </a:spcAft>
              <a:buClr>
                <a:schemeClr val="dk1"/>
              </a:buClr>
              <a:buSzPts val="1400"/>
              <a:buFont typeface="Arial"/>
              <a:buChar char="•"/>
            </a:pPr>
            <a:r>
              <a:rPr lang="en-US" sz="2100">
                <a:solidFill>
                  <a:schemeClr val="dk1"/>
                </a:solidFill>
                <a:latin typeface="Arial"/>
                <a:ea typeface="Arial"/>
                <a:cs typeface="Arial"/>
                <a:sym typeface="Arial"/>
              </a:rPr>
              <a:t>Strengthening existing state and private systems of teacher education –  building capabilities of state functionaries and teacher educators</a:t>
            </a:r>
            <a:endParaRPr sz="2100">
              <a:solidFill>
                <a:schemeClr val="dk1"/>
              </a:solidFill>
              <a:latin typeface="Arial"/>
              <a:ea typeface="Arial"/>
              <a:cs typeface="Arial"/>
              <a:sym typeface="Arial"/>
            </a:endParaRPr>
          </a:p>
          <a:p>
            <a:pPr indent="0" lvl="0" marL="0" marR="0" rtl="0" algn="l">
              <a:spcBef>
                <a:spcPts val="60"/>
              </a:spcBef>
              <a:spcAft>
                <a:spcPts val="0"/>
              </a:spcAft>
              <a:buNone/>
            </a:pPr>
            <a:r>
              <a:t/>
            </a:r>
            <a:endParaRPr sz="2775">
              <a:solidFill>
                <a:schemeClr val="dk1"/>
              </a:solidFill>
              <a:latin typeface="Arial"/>
              <a:ea typeface="Arial"/>
              <a:cs typeface="Arial"/>
              <a:sym typeface="Arial"/>
            </a:endParaRPr>
          </a:p>
          <a:p>
            <a:pPr indent="-302895" lvl="0" marL="397193" marR="0" rtl="0" algn="l">
              <a:spcBef>
                <a:spcPts val="0"/>
              </a:spcBef>
              <a:spcAft>
                <a:spcPts val="0"/>
              </a:spcAft>
              <a:buClr>
                <a:schemeClr val="dk1"/>
              </a:buClr>
              <a:buSzPts val="1400"/>
              <a:buFont typeface="Arial"/>
              <a:buChar char="•"/>
            </a:pPr>
            <a:r>
              <a:rPr lang="en-US" sz="2100">
                <a:solidFill>
                  <a:schemeClr val="dk1"/>
                </a:solidFill>
                <a:latin typeface="Arial"/>
                <a:ea typeface="Arial"/>
                <a:cs typeface="Arial"/>
                <a:sym typeface="Arial"/>
              </a:rPr>
              <a:t>Demonstration for ICT based initiatives to facilitate 21</a:t>
            </a:r>
            <a:r>
              <a:rPr baseline="30000" lang="en-US" sz="2025">
                <a:solidFill>
                  <a:schemeClr val="dk1"/>
                </a:solidFill>
                <a:latin typeface="Arial"/>
                <a:ea typeface="Arial"/>
                <a:cs typeface="Arial"/>
                <a:sym typeface="Arial"/>
              </a:rPr>
              <a:t>st </a:t>
            </a:r>
            <a:r>
              <a:rPr lang="en-US" sz="2100">
                <a:solidFill>
                  <a:schemeClr val="dk1"/>
                </a:solidFill>
                <a:latin typeface="Arial"/>
                <a:ea typeface="Arial"/>
                <a:cs typeface="Arial"/>
                <a:sym typeface="Arial"/>
              </a:rPr>
              <a:t>century skills</a:t>
            </a:r>
            <a:endParaRPr sz="2100">
              <a:solidFill>
                <a:schemeClr val="dk1"/>
              </a:solidFill>
              <a:latin typeface="Arial"/>
              <a:ea typeface="Arial"/>
              <a:cs typeface="Arial"/>
              <a:sym typeface="Arial"/>
            </a:endParaRPr>
          </a:p>
          <a:p>
            <a:pPr indent="-302895" lvl="0" marL="397193" marR="26669" rtl="0" algn="l">
              <a:lnSpc>
                <a:spcPct val="168200"/>
              </a:lnSpc>
              <a:spcBef>
                <a:spcPts val="1500"/>
              </a:spcBef>
              <a:spcAft>
                <a:spcPts val="0"/>
              </a:spcAft>
              <a:buClr>
                <a:schemeClr val="dk1"/>
              </a:buClr>
              <a:buSzPts val="1400"/>
              <a:buFont typeface="Arial"/>
              <a:buChar char="•"/>
            </a:pPr>
            <a:r>
              <a:rPr lang="en-US" sz="2100">
                <a:solidFill>
                  <a:schemeClr val="dk1"/>
                </a:solidFill>
                <a:latin typeface="Arial"/>
                <a:ea typeface="Arial"/>
                <a:cs typeface="Arial"/>
                <a:sym typeface="Arial"/>
              </a:rPr>
              <a:t>Advocacy &amp; impacting policy by mobilizing other stakeholders to invest,  inform and strengthen the ecosystem of teacher education in the country</a:t>
            </a:r>
            <a:endParaRPr sz="2100">
              <a:solidFill>
                <a:schemeClr val="dk1"/>
              </a:solidFill>
              <a:latin typeface="Arial"/>
              <a:ea typeface="Arial"/>
              <a:cs typeface="Arial"/>
              <a:sym typeface="Arial"/>
            </a:endParaRPr>
          </a:p>
        </p:txBody>
      </p:sp>
      <p:sp>
        <p:nvSpPr>
          <p:cNvPr id="120" name="Google Shape;120;p3"/>
          <p:cNvSpPr txBox="1"/>
          <p:nvPr/>
        </p:nvSpPr>
        <p:spPr>
          <a:xfrm>
            <a:off x="16651300" y="9644420"/>
            <a:ext cx="269558" cy="573234"/>
          </a:xfrm>
          <a:prstGeom prst="rect">
            <a:avLst/>
          </a:prstGeom>
          <a:noFill/>
          <a:ln>
            <a:noFill/>
          </a:ln>
        </p:spPr>
        <p:txBody>
          <a:bodyPr anchorCtr="0" anchor="t" bIns="0" lIns="0" spcFirstLastPara="1" rIns="0" wrap="square" tIns="19050">
            <a:spAutoFit/>
          </a:bodyPr>
          <a:lstStyle/>
          <a:p>
            <a:pPr indent="0" lvl="0" marL="19050" marR="0" rtl="0" algn="l">
              <a:spcBef>
                <a:spcPts val="0"/>
              </a:spcBef>
              <a:spcAft>
                <a:spcPts val="0"/>
              </a:spcAft>
              <a:buNone/>
            </a:pPr>
            <a:r>
              <a:rPr lang="en-US" sz="1800">
                <a:solidFill>
                  <a:srgbClr val="878787"/>
                </a:solidFill>
                <a:latin typeface="Arial"/>
                <a:ea typeface="Arial"/>
                <a:cs typeface="Arial"/>
                <a:sym typeface="Arial"/>
              </a:rPr>
              <a:t>14</a:t>
            </a:r>
            <a:endParaRPr sz="1800">
              <a:solidFill>
                <a:schemeClr val="dk1"/>
              </a:solidFill>
              <a:latin typeface="Arial"/>
              <a:ea typeface="Arial"/>
              <a:cs typeface="Arial"/>
              <a:sym typeface="Arial"/>
            </a:endParaRPr>
          </a:p>
        </p:txBody>
      </p:sp>
      <p:sp>
        <p:nvSpPr>
          <p:cNvPr id="121" name="Google Shape;121;p3"/>
          <p:cNvSpPr/>
          <p:nvPr/>
        </p:nvSpPr>
        <p:spPr>
          <a:xfrm>
            <a:off x="10759627" y="2006216"/>
            <a:ext cx="6828611" cy="728787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30"/>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536" name="Google Shape;536;p30"/>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RECOMMENDATIONS</a:t>
            </a:r>
            <a:endParaRPr/>
          </a:p>
        </p:txBody>
      </p:sp>
      <p:sp>
        <p:nvSpPr>
          <p:cNvPr id="537" name="Google Shape;537;p30"/>
          <p:cNvSpPr/>
          <p:nvPr/>
        </p:nvSpPr>
        <p:spPr>
          <a:xfrm>
            <a:off x="2104052" y="4616100"/>
            <a:ext cx="3813939" cy="383103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6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0"/>
          <p:cNvSpPr txBox="1"/>
          <p:nvPr/>
        </p:nvSpPr>
        <p:spPr>
          <a:xfrm>
            <a:off x="2688633" y="5517027"/>
            <a:ext cx="2644779" cy="1720856"/>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lang="en-US" sz="10057">
                <a:solidFill>
                  <a:srgbClr val="FFFFFF"/>
                </a:solidFill>
                <a:latin typeface="Inter"/>
                <a:ea typeface="Inter"/>
                <a:cs typeface="Inter"/>
                <a:sym typeface="Inter"/>
              </a:rPr>
              <a:t>06</a:t>
            </a:r>
            <a:endParaRPr/>
          </a:p>
        </p:txBody>
      </p:sp>
      <p:sp>
        <p:nvSpPr>
          <p:cNvPr id="539" name="Google Shape;539;p30"/>
          <p:cNvSpPr txBox="1"/>
          <p:nvPr/>
        </p:nvSpPr>
        <p:spPr>
          <a:xfrm>
            <a:off x="7433860" y="3709684"/>
            <a:ext cx="10320740" cy="570413"/>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006633"/>
                </a:solidFill>
                <a:latin typeface="Montserrat"/>
                <a:ea typeface="Montserrat"/>
                <a:cs typeface="Montserrat"/>
                <a:sym typeface="Montserrat"/>
              </a:rPr>
              <a:t>SUPPORTIVE SUPERVISION AND MENTORING</a:t>
            </a:r>
            <a:endParaRPr/>
          </a:p>
        </p:txBody>
      </p:sp>
      <p:sp>
        <p:nvSpPr>
          <p:cNvPr id="540" name="Google Shape;540;p30"/>
          <p:cNvSpPr txBox="1"/>
          <p:nvPr/>
        </p:nvSpPr>
        <p:spPr>
          <a:xfrm>
            <a:off x="7433860" y="4745014"/>
            <a:ext cx="9825440" cy="1308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500">
                <a:solidFill>
                  <a:srgbClr val="006633"/>
                </a:solidFill>
                <a:latin typeface="Montserrat"/>
                <a:ea typeface="Montserrat"/>
                <a:cs typeface="Montserrat"/>
                <a:sym typeface="Montserrat"/>
              </a:rPr>
              <a:t>SHORT TERM </a:t>
            </a:r>
            <a:endParaRPr/>
          </a:p>
          <a:p>
            <a:pPr indent="0" lvl="0" marL="0" marR="0" rtl="0" algn="l">
              <a:lnSpc>
                <a:spcPct val="140000"/>
              </a:lnSpc>
              <a:spcBef>
                <a:spcPts val="0"/>
              </a:spcBef>
              <a:spcAft>
                <a:spcPts val="0"/>
              </a:spcAft>
              <a:buNone/>
            </a:pPr>
            <a:r>
              <a:rPr lang="en-US" sz="2500">
                <a:solidFill>
                  <a:srgbClr val="006633"/>
                </a:solidFill>
                <a:latin typeface="Montserrat"/>
                <a:ea typeface="Montserrat"/>
                <a:cs typeface="Montserrat"/>
                <a:sym typeface="Montserrat"/>
              </a:rPr>
              <a:t>1. Capacity building of ARPs &amp; SRGs on mentoring &amp; pedagogy</a:t>
            </a:r>
            <a:endParaRPr/>
          </a:p>
          <a:p>
            <a:pPr indent="0" lvl="0" marL="0" marR="0" rtl="0" algn="l">
              <a:lnSpc>
                <a:spcPct val="140000"/>
              </a:lnSpc>
              <a:spcBef>
                <a:spcPts val="0"/>
              </a:spcBef>
              <a:spcAft>
                <a:spcPts val="0"/>
              </a:spcAft>
              <a:buNone/>
            </a:pPr>
            <a:r>
              <a:rPr lang="en-US" sz="2500">
                <a:solidFill>
                  <a:srgbClr val="006633"/>
                </a:solidFill>
                <a:latin typeface="Montserrat"/>
                <a:ea typeface="Montserrat"/>
                <a:cs typeface="Montserrat"/>
                <a:sym typeface="Montserrat"/>
              </a:rPr>
              <a:t>2. Inclusion of preschool support</a:t>
            </a:r>
            <a:endParaRPr/>
          </a:p>
        </p:txBody>
      </p:sp>
      <p:sp>
        <p:nvSpPr>
          <p:cNvPr id="541" name="Google Shape;541;p30"/>
          <p:cNvSpPr txBox="1"/>
          <p:nvPr/>
        </p:nvSpPr>
        <p:spPr>
          <a:xfrm>
            <a:off x="7449100" y="6398047"/>
            <a:ext cx="10076103" cy="348932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499">
                <a:solidFill>
                  <a:srgbClr val="006633"/>
                </a:solidFill>
                <a:latin typeface="Montserrat"/>
                <a:ea typeface="Montserrat"/>
                <a:cs typeface="Montserrat"/>
                <a:sym typeface="Montserrat"/>
              </a:rPr>
              <a:t>MEDIUM TERM </a:t>
            </a:r>
            <a:endParaRPr/>
          </a:p>
          <a:p>
            <a:pPr indent="0" lvl="0" marL="0" marR="0" rtl="0" algn="l">
              <a:lnSpc>
                <a:spcPct val="140016"/>
              </a:lnSpc>
              <a:spcBef>
                <a:spcPts val="0"/>
              </a:spcBef>
              <a:spcAft>
                <a:spcPts val="0"/>
              </a:spcAft>
              <a:buNone/>
            </a:pPr>
            <a:r>
              <a:rPr lang="en-US" sz="2499">
                <a:solidFill>
                  <a:srgbClr val="006633"/>
                </a:solidFill>
                <a:latin typeface="Montserrat"/>
                <a:ea typeface="Montserrat"/>
                <a:cs typeface="Montserrat"/>
                <a:sym typeface="Montserrat"/>
              </a:rPr>
              <a:t>1. Develop a holistic plan for school improvement and alignment of all education stakeholders and build structural linkages between DIETs, BRCs/CRCs and schools’ communities of practice, both online and physical</a:t>
            </a:r>
            <a:endParaRPr/>
          </a:p>
          <a:p>
            <a:pPr indent="0" lvl="0" marL="0" marR="0" rtl="0" algn="l">
              <a:lnSpc>
                <a:spcPct val="140016"/>
              </a:lnSpc>
              <a:spcBef>
                <a:spcPts val="0"/>
              </a:spcBef>
              <a:spcAft>
                <a:spcPts val="0"/>
              </a:spcAft>
              <a:buNone/>
            </a:pPr>
            <a:r>
              <a:rPr lang="en-US" sz="2499">
                <a:solidFill>
                  <a:srgbClr val="006633"/>
                </a:solidFill>
                <a:latin typeface="Montserrat"/>
                <a:ea typeface="Montserrat"/>
                <a:cs typeface="Montserrat"/>
                <a:sym typeface="Montserrat"/>
              </a:rPr>
              <a:t>2. Integration of pre- and primary schools Inclusion of secondary school support</a:t>
            </a:r>
            <a:endParaRPr/>
          </a:p>
          <a:p>
            <a:pPr indent="0" lvl="0" marL="0" marR="0" rtl="0" algn="l">
              <a:lnSpc>
                <a:spcPct val="140016"/>
              </a:lnSpc>
              <a:spcBef>
                <a:spcPts val="0"/>
              </a:spcBef>
              <a:spcAft>
                <a:spcPts val="0"/>
              </a:spcAft>
              <a:buNone/>
            </a:pPr>
            <a:r>
              <a:t/>
            </a:r>
            <a:endParaRPr sz="2499">
              <a:solidFill>
                <a:srgbClr val="006633"/>
              </a:solidFill>
              <a:latin typeface="Montserrat"/>
              <a:ea typeface="Montserrat"/>
              <a:cs typeface="Montserrat"/>
              <a:sym typeface="Montserrat"/>
            </a:endParaRPr>
          </a:p>
        </p:txBody>
      </p:sp>
      <p:sp>
        <p:nvSpPr>
          <p:cNvPr id="542" name="Google Shape;542;p30"/>
          <p:cNvSpPr/>
          <p:nvPr/>
        </p:nvSpPr>
        <p:spPr>
          <a:xfrm rot="5400000">
            <a:off x="8852528" y="-7072587"/>
            <a:ext cx="582939" cy="18288002"/>
          </a:xfrm>
          <a:prstGeom prst="rect">
            <a:avLst/>
          </a:prstGeom>
          <a:solidFill>
            <a:srgbClr val="006633">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30"/>
          <p:cNvSpPr/>
          <p:nvPr/>
        </p:nvSpPr>
        <p:spPr>
          <a:xfrm rot="5400000">
            <a:off x="8779643" y="-6486161"/>
            <a:ext cx="728711" cy="18288002"/>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0"/>
          <p:cNvSpPr/>
          <p:nvPr/>
        </p:nvSpPr>
        <p:spPr>
          <a:xfrm rot="5400000">
            <a:off x="8832529" y="-5796354"/>
            <a:ext cx="622935" cy="18288004"/>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0"/>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4">
              <a:alphaModFix/>
            </a:blip>
            <a:stretch>
              <a:fillRect b="0" l="0" r="0" t="0"/>
            </a:stretch>
          </a:blipFill>
          <a:ln>
            <a:noFill/>
          </a:ln>
        </p:spPr>
      </p:sp>
      <p:pic>
        <p:nvPicPr>
          <p:cNvPr id="546" name="Google Shape;546;p30"/>
          <p:cNvPicPr preferRelativeResize="0"/>
          <p:nvPr/>
        </p:nvPicPr>
        <p:blipFill rotWithShape="1">
          <a:blip r:embed="rId5">
            <a:alphaModFix/>
          </a:blip>
          <a:srcRect b="0" l="0" r="0" t="0"/>
          <a:stretch/>
        </p:blipFill>
        <p:spPr>
          <a:xfrm>
            <a:off x="2533436" y="9247776"/>
            <a:ext cx="974998" cy="974998"/>
          </a:xfrm>
          <a:prstGeom prst="rect">
            <a:avLst/>
          </a:prstGeom>
          <a:noFill/>
          <a:ln>
            <a:noFill/>
          </a:ln>
        </p:spPr>
      </p:pic>
      <p:pic>
        <p:nvPicPr>
          <p:cNvPr id="547" name="Google Shape;547;p30"/>
          <p:cNvPicPr preferRelativeResize="0"/>
          <p:nvPr/>
        </p:nvPicPr>
        <p:blipFill rotWithShape="1">
          <a:blip r:embed="rId6">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id="552" name="Google Shape;552;p31"/>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553" name="Google Shape;553;p31"/>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RECOMMENDATIONS</a:t>
            </a:r>
            <a:endParaRPr/>
          </a:p>
        </p:txBody>
      </p:sp>
      <p:sp>
        <p:nvSpPr>
          <p:cNvPr id="554" name="Google Shape;554;p31"/>
          <p:cNvSpPr/>
          <p:nvPr/>
        </p:nvSpPr>
        <p:spPr>
          <a:xfrm>
            <a:off x="2104052" y="4616100"/>
            <a:ext cx="3813939" cy="383103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6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1"/>
          <p:cNvSpPr txBox="1"/>
          <p:nvPr/>
        </p:nvSpPr>
        <p:spPr>
          <a:xfrm>
            <a:off x="2688633" y="5517027"/>
            <a:ext cx="2644779" cy="1720856"/>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lang="en-US" sz="10057">
                <a:solidFill>
                  <a:srgbClr val="FFFFFF"/>
                </a:solidFill>
                <a:latin typeface="Inter"/>
                <a:ea typeface="Inter"/>
                <a:cs typeface="Inter"/>
                <a:sym typeface="Inter"/>
              </a:rPr>
              <a:t>06</a:t>
            </a:r>
            <a:endParaRPr/>
          </a:p>
        </p:txBody>
      </p:sp>
      <p:sp>
        <p:nvSpPr>
          <p:cNvPr id="556" name="Google Shape;556;p31"/>
          <p:cNvSpPr txBox="1"/>
          <p:nvPr/>
        </p:nvSpPr>
        <p:spPr>
          <a:xfrm>
            <a:off x="7433860" y="4811603"/>
            <a:ext cx="8867902" cy="2957830"/>
          </a:xfrm>
          <a:prstGeom prst="rect">
            <a:avLst/>
          </a:prstGeom>
          <a:noFill/>
          <a:ln>
            <a:noFill/>
          </a:ln>
        </p:spPr>
        <p:txBody>
          <a:bodyPr anchorCtr="0" anchor="t" bIns="0" lIns="0" spcFirstLastPara="1" rIns="0" wrap="square" tIns="0">
            <a:spAutoFit/>
          </a:bodyPr>
          <a:lstStyle/>
          <a:p>
            <a:pPr indent="0" lvl="0" marL="0" marR="0" rtl="0" algn="just">
              <a:lnSpc>
                <a:spcPct val="140014"/>
              </a:lnSpc>
              <a:spcBef>
                <a:spcPts val="0"/>
              </a:spcBef>
              <a:spcAft>
                <a:spcPts val="0"/>
              </a:spcAft>
              <a:buNone/>
            </a:pPr>
            <a:r>
              <a:rPr b="1" lang="en-US" sz="2799">
                <a:solidFill>
                  <a:srgbClr val="006633"/>
                </a:solidFill>
                <a:latin typeface="Montserrat"/>
                <a:ea typeface="Montserrat"/>
                <a:cs typeface="Montserrat"/>
                <a:sym typeface="Montserrat"/>
              </a:rPr>
              <a:t>LONG TERM </a:t>
            </a:r>
            <a:endParaRPr/>
          </a:p>
          <a:p>
            <a:pPr indent="0" lvl="0" marL="0" marR="0" rtl="0" algn="just">
              <a:lnSpc>
                <a:spcPct val="140014"/>
              </a:lnSpc>
              <a:spcBef>
                <a:spcPts val="0"/>
              </a:spcBef>
              <a:spcAft>
                <a:spcPts val="0"/>
              </a:spcAft>
              <a:buNone/>
            </a:pPr>
            <a:r>
              <a:rPr lang="en-US" sz="2799">
                <a:solidFill>
                  <a:srgbClr val="006633"/>
                </a:solidFill>
                <a:latin typeface="Montserrat"/>
                <a:ea typeface="Montserrat"/>
                <a:cs typeface="Montserrat"/>
                <a:sym typeface="Montserrat"/>
              </a:rPr>
              <a:t>1</a:t>
            </a:r>
            <a:r>
              <a:rPr b="1" lang="en-US" sz="2799">
                <a:solidFill>
                  <a:srgbClr val="006633"/>
                </a:solidFill>
                <a:latin typeface="Montserrat"/>
                <a:ea typeface="Montserrat"/>
                <a:cs typeface="Montserrat"/>
                <a:sym typeface="Montserrat"/>
              </a:rPr>
              <a:t>. </a:t>
            </a:r>
            <a:r>
              <a:rPr lang="en-US" sz="2799">
                <a:solidFill>
                  <a:srgbClr val="006633"/>
                </a:solidFill>
                <a:latin typeface="Montserrat"/>
                <a:ea typeface="Montserrat"/>
                <a:cs typeface="Montserrat"/>
                <a:sym typeface="Montserrat"/>
              </a:rPr>
              <a:t>Develop career pathways for teachers, both vertical &amp; horizontal (cyclical)</a:t>
            </a:r>
            <a:endParaRPr/>
          </a:p>
          <a:p>
            <a:pPr indent="0" lvl="0" marL="0" marR="0" rtl="0" algn="just">
              <a:lnSpc>
                <a:spcPct val="140014"/>
              </a:lnSpc>
              <a:spcBef>
                <a:spcPts val="0"/>
              </a:spcBef>
              <a:spcAft>
                <a:spcPts val="0"/>
              </a:spcAft>
              <a:buNone/>
            </a:pPr>
            <a:r>
              <a:rPr lang="en-US" sz="2799">
                <a:solidFill>
                  <a:srgbClr val="006633"/>
                </a:solidFill>
                <a:latin typeface="Montserrat"/>
                <a:ea typeface="Montserrat"/>
                <a:cs typeface="Montserrat"/>
                <a:sym typeface="Montserrat"/>
              </a:rPr>
              <a:t>2. Integration of school support from preschool to secondary schools</a:t>
            </a:r>
            <a:endParaRPr/>
          </a:p>
          <a:p>
            <a:pPr indent="0" lvl="0" marL="0" marR="0" rtl="0" algn="just">
              <a:lnSpc>
                <a:spcPct val="140014"/>
              </a:lnSpc>
              <a:spcBef>
                <a:spcPts val="0"/>
              </a:spcBef>
              <a:spcAft>
                <a:spcPts val="0"/>
              </a:spcAft>
              <a:buNone/>
            </a:pPr>
            <a:r>
              <a:t/>
            </a:r>
            <a:endParaRPr sz="2799">
              <a:solidFill>
                <a:srgbClr val="006633"/>
              </a:solidFill>
              <a:latin typeface="Montserrat"/>
              <a:ea typeface="Montserrat"/>
              <a:cs typeface="Montserrat"/>
              <a:sym typeface="Montserrat"/>
            </a:endParaRPr>
          </a:p>
        </p:txBody>
      </p:sp>
      <p:sp>
        <p:nvSpPr>
          <p:cNvPr id="557" name="Google Shape;557;p31"/>
          <p:cNvSpPr/>
          <p:nvPr/>
        </p:nvSpPr>
        <p:spPr>
          <a:xfrm rot="5400000">
            <a:off x="8852528" y="-7072587"/>
            <a:ext cx="582939" cy="18288002"/>
          </a:xfrm>
          <a:prstGeom prst="rect">
            <a:avLst/>
          </a:prstGeom>
          <a:solidFill>
            <a:srgbClr val="006633">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31"/>
          <p:cNvSpPr/>
          <p:nvPr/>
        </p:nvSpPr>
        <p:spPr>
          <a:xfrm rot="5400000">
            <a:off x="8779643" y="-6486161"/>
            <a:ext cx="728711" cy="18288002"/>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1"/>
          <p:cNvSpPr/>
          <p:nvPr/>
        </p:nvSpPr>
        <p:spPr>
          <a:xfrm rot="5400000">
            <a:off x="8832529" y="-5796354"/>
            <a:ext cx="622935" cy="18288004"/>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1"/>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4">
              <a:alphaModFix/>
            </a:blip>
            <a:stretch>
              <a:fillRect b="0" l="0" r="0" t="0"/>
            </a:stretch>
          </a:blipFill>
          <a:ln>
            <a:noFill/>
          </a:ln>
        </p:spPr>
      </p:sp>
      <p:pic>
        <p:nvPicPr>
          <p:cNvPr id="561" name="Google Shape;561;p31"/>
          <p:cNvPicPr preferRelativeResize="0"/>
          <p:nvPr/>
        </p:nvPicPr>
        <p:blipFill rotWithShape="1">
          <a:blip r:embed="rId5">
            <a:alphaModFix/>
          </a:blip>
          <a:srcRect b="0" l="0" r="0" t="0"/>
          <a:stretch/>
        </p:blipFill>
        <p:spPr>
          <a:xfrm>
            <a:off x="2533436" y="9247776"/>
            <a:ext cx="974998" cy="974998"/>
          </a:xfrm>
          <a:prstGeom prst="rect">
            <a:avLst/>
          </a:prstGeom>
          <a:noFill/>
          <a:ln>
            <a:noFill/>
          </a:ln>
        </p:spPr>
      </p:pic>
      <p:pic>
        <p:nvPicPr>
          <p:cNvPr id="562" name="Google Shape;562;p31"/>
          <p:cNvPicPr preferRelativeResize="0"/>
          <p:nvPr/>
        </p:nvPicPr>
        <p:blipFill rotWithShape="1">
          <a:blip r:embed="rId6">
            <a:alphaModFix/>
          </a:blip>
          <a:srcRect b="0" l="0" r="0" t="0"/>
          <a:stretch/>
        </p:blipFill>
        <p:spPr>
          <a:xfrm>
            <a:off x="1357804" y="9643622"/>
            <a:ext cx="974998" cy="243750"/>
          </a:xfrm>
          <a:prstGeom prst="rect">
            <a:avLst/>
          </a:prstGeom>
          <a:noFill/>
          <a:ln>
            <a:noFill/>
          </a:ln>
        </p:spPr>
      </p:pic>
      <p:sp>
        <p:nvSpPr>
          <p:cNvPr id="563" name="Google Shape;563;p31"/>
          <p:cNvSpPr txBox="1"/>
          <p:nvPr/>
        </p:nvSpPr>
        <p:spPr>
          <a:xfrm>
            <a:off x="7433860" y="3709684"/>
            <a:ext cx="10320740" cy="570413"/>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006633"/>
                </a:solidFill>
                <a:latin typeface="Montserrat"/>
                <a:ea typeface="Montserrat"/>
                <a:cs typeface="Montserrat"/>
                <a:sym typeface="Montserrat"/>
              </a:rPr>
              <a:t>SUPPORTIVE SUPERVISION AND MENTORING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id="568" name="Google Shape;568;p32"/>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569" name="Google Shape;569;p32"/>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REFERENCES</a:t>
            </a:r>
            <a:endParaRPr/>
          </a:p>
        </p:txBody>
      </p:sp>
      <p:sp>
        <p:nvSpPr>
          <p:cNvPr id="570" name="Google Shape;570;p32"/>
          <p:cNvSpPr txBox="1"/>
          <p:nvPr/>
        </p:nvSpPr>
        <p:spPr>
          <a:xfrm>
            <a:off x="765388" y="1879840"/>
            <a:ext cx="8378612" cy="61677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Akai, H., &amp; Sarangapani, P. M. (2017). Preparing to teach: Elementary teacher education at a</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district institute. Economic and Political Weekly, 52(34), 47-55.</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Bascia, N and Hargreaves, A. 2000. The Sharp Edge of Educational Change: Teaching, Leading</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and the Realities of Reform. Routledge, London.</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Darling-Hammond, L. (2006). Constructing 21st-Century Teacher Education. Journal of Teacher</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Education, 57(3), 300–314.</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Dyer, C., Choksi, A., Awasty, V., Iyer, U., Moyade, R., Nigam, N., ... &amp; Sheth, S. (2004). District</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Institutes of Education and Training: A comparative study in three Indian states (No.</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666-2016-45480).</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Government of India [GoI] (2007). DIETs: Potential and Possibilities. New Delhi. MHRD.</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GoI (2011). Approaches to School Support and Improvement. New Delhi. MHRD.</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GoI(2013). Joint Review Mission on Teacher education of states, Uttar Pradesh .New Delhi.</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MHRD.</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GoI(2015). Joint Review Mission on Teacher education of states. New Delhi. MHRD.</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GoI (2020). National Education Policy 2020. New Delhi. MHRD.</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Lemke &amp; Sabelli (2008). Complex System and Educational Cahnge: Towards a new research</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agenda in Mason,M. (Ed.) Complexity theory and the philosophy of education. Wiley-Blackwell, UK.</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Mason, M. (Ed.) 2008. Complexity theory and the philosophy of education. WileyBlackwell, UK.</a:t>
            </a:r>
            <a:endParaRPr/>
          </a:p>
        </p:txBody>
      </p:sp>
      <p:sp>
        <p:nvSpPr>
          <p:cNvPr id="571" name="Google Shape;571;p32"/>
          <p:cNvSpPr txBox="1"/>
          <p:nvPr/>
        </p:nvSpPr>
        <p:spPr>
          <a:xfrm>
            <a:off x="9858735" y="1879840"/>
            <a:ext cx="7637377" cy="75393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Maurya, N. K., Singh, S., &amp; Khare, S. (2016). Human development in Uttar Pradesh: A district level</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analysis. Social Science Spectrum, 1(4), 262-278.</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National Council of Educational Research and Training [NCERT] (2005). National Curriculum Framework 2005. </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New Delhi: NCERT.</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NCERT (2013). Performance Indicators (PINDICS) for Elementary School Teachers. Department of Teacher Education. New Delhi.</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National Council for Teacher Education [NCTE] (2009). National Curriculum Framework for Teacher Education: Towards preparing Professional and Humane Teacher. </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New Delhi: National Council for Teacher Education.</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Ramchand, M. (2020). Learning to Teach: Initial Teacher Education in South Asia. Handbook of Education Systems </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in South Asia, 1-36.</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Shulman, L. S. (1986). Those who understand: Knowledge growth in teaching. Educational Researcher, 15(2), 4–14.</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State Planning Institute Planning Department [SPIPD] (2019). District Wise Development Indicators Uttar Pradesh 2019. Economics and Statistics Division, Uttar Pradesh, India.</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Tata Institute of Social Sciences[TISS] (2017). Evaluation of Centrally Sponsored Scheme of Teacher Education in States/UTs. Report submitted to the Ministry of Human Resources Development. Government of India.</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https://tiss.edu/uploads/files/CSSTE_Report_Web_22.2.18.pdf .</a:t>
            </a: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UNESCO (2021). No Teacher, No Class. State of the Education Report for India 2021. UNESCO, New Delhi, India.</a:t>
            </a:r>
            <a:endParaRPr/>
          </a:p>
          <a:p>
            <a:pPr indent="0" lvl="0" marL="0" marR="0" rtl="0" algn="l">
              <a:lnSpc>
                <a:spcPct val="140000"/>
              </a:lnSpc>
              <a:spcBef>
                <a:spcPts val="0"/>
              </a:spcBef>
              <a:spcAft>
                <a:spcPts val="0"/>
              </a:spcAft>
              <a:buNone/>
            </a:pPr>
            <a:r>
              <a:t/>
            </a:r>
            <a:endParaRPr sz="1300">
              <a:solidFill>
                <a:srgbClr val="49403C"/>
              </a:solidFill>
              <a:latin typeface="Inter"/>
              <a:ea typeface="Inter"/>
              <a:cs typeface="Inter"/>
              <a:sym typeface="Inter"/>
            </a:endParaRPr>
          </a:p>
          <a:p>
            <a:pPr indent="0" lvl="0" marL="0" marR="0" rtl="0" algn="l">
              <a:lnSpc>
                <a:spcPct val="140000"/>
              </a:lnSpc>
              <a:spcBef>
                <a:spcPts val="0"/>
              </a:spcBef>
              <a:spcAft>
                <a:spcPts val="0"/>
              </a:spcAft>
              <a:buNone/>
            </a:pPr>
            <a:r>
              <a:rPr lang="en-US" sz="1300">
                <a:solidFill>
                  <a:srgbClr val="49403C"/>
                </a:solidFill>
                <a:latin typeface="Inter"/>
                <a:ea typeface="Inter"/>
                <a:cs typeface="Inter"/>
                <a:sym typeface="Inter"/>
              </a:rPr>
              <a:t>Wilson, E. 2013. Building social capital in teacher education in Evan, M. Teacher Education and Pedagogy. Theory, Policy and Practice. Cambridge University Press, UK.</a:t>
            </a:r>
            <a:endParaRPr/>
          </a:p>
        </p:txBody>
      </p:sp>
      <p:sp>
        <p:nvSpPr>
          <p:cNvPr id="572" name="Google Shape;572;p32"/>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4">
              <a:alphaModFix/>
            </a:blip>
            <a:stretch>
              <a:fillRect b="0" l="0" r="0" t="0"/>
            </a:stretch>
          </a:blipFill>
          <a:ln>
            <a:noFill/>
          </a:ln>
        </p:spPr>
      </p:sp>
      <p:pic>
        <p:nvPicPr>
          <p:cNvPr id="573" name="Google Shape;573;p32"/>
          <p:cNvPicPr preferRelativeResize="0"/>
          <p:nvPr/>
        </p:nvPicPr>
        <p:blipFill rotWithShape="1">
          <a:blip r:embed="rId5">
            <a:alphaModFix/>
          </a:blip>
          <a:srcRect b="0" l="0" r="0" t="0"/>
          <a:stretch/>
        </p:blipFill>
        <p:spPr>
          <a:xfrm>
            <a:off x="2533436" y="9247776"/>
            <a:ext cx="974998" cy="974998"/>
          </a:xfrm>
          <a:prstGeom prst="rect">
            <a:avLst/>
          </a:prstGeom>
          <a:noFill/>
          <a:ln>
            <a:noFill/>
          </a:ln>
        </p:spPr>
      </p:pic>
      <p:pic>
        <p:nvPicPr>
          <p:cNvPr id="574" name="Google Shape;574;p32"/>
          <p:cNvPicPr preferRelativeResize="0"/>
          <p:nvPr/>
        </p:nvPicPr>
        <p:blipFill rotWithShape="1">
          <a:blip r:embed="rId6">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33"/>
          <p:cNvSpPr txBox="1"/>
          <p:nvPr/>
        </p:nvSpPr>
        <p:spPr>
          <a:xfrm>
            <a:off x="6305643" y="4593590"/>
            <a:ext cx="5676714" cy="1033146"/>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1" lang="en-US" sz="6399">
                <a:solidFill>
                  <a:srgbClr val="49403C"/>
                </a:solidFill>
                <a:latin typeface="Montserrat"/>
                <a:ea typeface="Montserrat"/>
                <a:cs typeface="Montserrat"/>
                <a:sym typeface="Montserrat"/>
              </a:rPr>
              <a:t>Thank You</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34"/>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585" name="Google Shape;585;p34"/>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BEST PRACTICES</a:t>
            </a:r>
            <a:endParaRPr/>
          </a:p>
        </p:txBody>
      </p:sp>
      <p:sp>
        <p:nvSpPr>
          <p:cNvPr id="586" name="Google Shape;586;p34"/>
          <p:cNvSpPr/>
          <p:nvPr/>
        </p:nvSpPr>
        <p:spPr>
          <a:xfrm rot="5400000">
            <a:off x="5767440" y="-2191037"/>
            <a:ext cx="825632" cy="9617312"/>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4"/>
          <p:cNvSpPr txBox="1"/>
          <p:nvPr/>
        </p:nvSpPr>
        <p:spPr>
          <a:xfrm>
            <a:off x="1534624" y="2238113"/>
            <a:ext cx="10013239"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FFFFFF"/>
                </a:solidFill>
                <a:latin typeface="Montserrat"/>
                <a:ea typeface="Montserrat"/>
                <a:cs typeface="Montserrat"/>
                <a:sym typeface="Montserrat"/>
              </a:rPr>
              <a:t>RENEWAL OF THE D.EL.ED CURRICULUM</a:t>
            </a:r>
            <a:endParaRPr/>
          </a:p>
        </p:txBody>
      </p:sp>
      <p:sp>
        <p:nvSpPr>
          <p:cNvPr id="588" name="Google Shape;588;p34"/>
          <p:cNvSpPr/>
          <p:nvPr/>
        </p:nvSpPr>
        <p:spPr>
          <a:xfrm rot="5400000">
            <a:off x="8329318" y="-4427998"/>
            <a:ext cx="1352586" cy="17270471"/>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4"/>
          <p:cNvSpPr txBox="1"/>
          <p:nvPr/>
        </p:nvSpPr>
        <p:spPr>
          <a:xfrm>
            <a:off x="457200" y="3597620"/>
            <a:ext cx="16507128" cy="1192634"/>
          </a:xfrm>
          <a:prstGeom prst="rect">
            <a:avLst/>
          </a:prstGeom>
          <a:noFill/>
          <a:ln>
            <a:noFill/>
          </a:ln>
        </p:spPr>
        <p:txBody>
          <a:bodyPr anchorCtr="0" anchor="t" bIns="0" lIns="0" spcFirstLastPara="1" rIns="0" wrap="square" tIns="0">
            <a:spAutoFit/>
          </a:bodyPr>
          <a:lstStyle/>
          <a:p>
            <a:pPr indent="0" lvl="0" marL="0" marR="0" rtl="0" algn="l">
              <a:lnSpc>
                <a:spcPct val="109996"/>
              </a:lnSpc>
              <a:spcBef>
                <a:spcPts val="0"/>
              </a:spcBef>
              <a:spcAft>
                <a:spcPts val="0"/>
              </a:spcAft>
              <a:buNone/>
            </a:pPr>
            <a:r>
              <a:rPr lang="en-US" sz="2801">
                <a:solidFill>
                  <a:srgbClr val="FFFFFF"/>
                </a:solidFill>
                <a:latin typeface="Montserrat"/>
                <a:ea typeface="Montserrat"/>
                <a:cs typeface="Montserrat"/>
                <a:sym typeface="Montserrat"/>
              </a:rPr>
              <a:t>The Karnataka government renewed its D.El.Ed programme in 2016 through a consultative process including many stakeholders and experts, to build a state-level curriculum framework for elementary teacher education. UP could adopt a similar process.</a:t>
            </a:r>
            <a:endParaRPr/>
          </a:p>
        </p:txBody>
      </p:sp>
      <p:sp>
        <p:nvSpPr>
          <p:cNvPr id="590" name="Google Shape;590;p34"/>
          <p:cNvSpPr/>
          <p:nvPr/>
        </p:nvSpPr>
        <p:spPr>
          <a:xfrm rot="5400000">
            <a:off x="8098165" y="-2620968"/>
            <a:ext cx="1812136" cy="17254178"/>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4"/>
          <p:cNvSpPr txBox="1"/>
          <p:nvPr/>
        </p:nvSpPr>
        <p:spPr>
          <a:xfrm>
            <a:off x="429531" y="5157203"/>
            <a:ext cx="17201791" cy="1569107"/>
          </a:xfrm>
          <a:prstGeom prst="rect">
            <a:avLst/>
          </a:prstGeom>
          <a:noFill/>
          <a:ln>
            <a:noFill/>
          </a:ln>
        </p:spPr>
        <p:txBody>
          <a:bodyPr anchorCtr="0" anchor="t" bIns="0" lIns="0" spcFirstLastPara="1" rIns="0" wrap="square" tIns="0">
            <a:spAutoFit/>
          </a:bodyPr>
          <a:lstStyle/>
          <a:p>
            <a:pPr indent="0" lvl="0" marL="0" marR="0" rtl="0" algn="l">
              <a:lnSpc>
                <a:spcPct val="109996"/>
              </a:lnSpc>
              <a:spcBef>
                <a:spcPts val="0"/>
              </a:spcBef>
              <a:spcAft>
                <a:spcPts val="0"/>
              </a:spcAft>
              <a:buNone/>
            </a:pPr>
            <a:r>
              <a:rPr lang="en-US" sz="2801">
                <a:solidFill>
                  <a:srgbClr val="FFFFFF"/>
                </a:solidFill>
                <a:latin typeface="Montserrat"/>
                <a:ea typeface="Montserrat"/>
                <a:cs typeface="Montserrat"/>
                <a:sym typeface="Montserrat"/>
              </a:rPr>
              <a:t>The BElEd programme of the University of Delhi is a four-year integrated and innovative teacher education programme that includes extensive internship and several courses in theatre, art and self-development. The design of this programme may be adapted to develop a two-year B.El.Ed programme in UP.</a:t>
            </a:r>
            <a:endParaRPr/>
          </a:p>
        </p:txBody>
      </p:sp>
      <p:sp>
        <p:nvSpPr>
          <p:cNvPr id="592" name="Google Shape;592;p34"/>
          <p:cNvSpPr/>
          <p:nvPr/>
        </p:nvSpPr>
        <p:spPr>
          <a:xfrm>
            <a:off x="379023" y="2171700"/>
            <a:ext cx="838299" cy="85301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EE9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4"/>
          <p:cNvSpPr txBox="1"/>
          <p:nvPr/>
        </p:nvSpPr>
        <p:spPr>
          <a:xfrm>
            <a:off x="448921" y="1447227"/>
            <a:ext cx="633139" cy="1488869"/>
          </a:xfrm>
          <a:prstGeom prst="rect">
            <a:avLst/>
          </a:prstGeom>
          <a:noFill/>
          <a:ln>
            <a:noFill/>
          </a:ln>
        </p:spPr>
        <p:txBody>
          <a:bodyPr anchorCtr="0" anchor="t" bIns="0" lIns="0" spcFirstLastPara="1" rIns="0" wrap="square" tIns="0">
            <a:spAutoFit/>
          </a:bodyPr>
          <a:lstStyle/>
          <a:p>
            <a:pPr indent="0" lvl="0" marL="0" marR="0" rtl="0" algn="ctr">
              <a:lnSpc>
                <a:spcPct val="320000"/>
              </a:lnSpc>
              <a:spcBef>
                <a:spcPts val="0"/>
              </a:spcBef>
              <a:spcAft>
                <a:spcPts val="0"/>
              </a:spcAft>
              <a:buNone/>
            </a:pPr>
            <a:r>
              <a:rPr b="1" lang="en-US" sz="4400">
                <a:solidFill>
                  <a:schemeClr val="dk1"/>
                </a:solidFill>
                <a:latin typeface="Inter"/>
                <a:ea typeface="Inter"/>
                <a:cs typeface="Inter"/>
                <a:sym typeface="Inter"/>
              </a:rPr>
              <a:t>1</a:t>
            </a:r>
            <a:endParaRPr/>
          </a:p>
        </p:txBody>
      </p:sp>
      <p:sp>
        <p:nvSpPr>
          <p:cNvPr id="594" name="Google Shape;594;p34"/>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4">
              <a:alphaModFix/>
            </a:blip>
            <a:stretch>
              <a:fillRect b="0" l="0" r="0" t="0"/>
            </a:stretch>
          </a:blipFill>
          <a:ln>
            <a:noFill/>
          </a:ln>
        </p:spPr>
      </p:sp>
      <p:pic>
        <p:nvPicPr>
          <p:cNvPr id="595" name="Google Shape;595;p34"/>
          <p:cNvPicPr preferRelativeResize="0"/>
          <p:nvPr/>
        </p:nvPicPr>
        <p:blipFill rotWithShape="1">
          <a:blip r:embed="rId5">
            <a:alphaModFix/>
          </a:blip>
          <a:srcRect b="0" l="0" r="0" t="0"/>
          <a:stretch/>
        </p:blipFill>
        <p:spPr>
          <a:xfrm>
            <a:off x="2533436" y="9247776"/>
            <a:ext cx="974998" cy="974998"/>
          </a:xfrm>
          <a:prstGeom prst="rect">
            <a:avLst/>
          </a:prstGeom>
          <a:noFill/>
          <a:ln>
            <a:noFill/>
          </a:ln>
        </p:spPr>
      </p:pic>
      <p:pic>
        <p:nvPicPr>
          <p:cNvPr id="596" name="Google Shape;596;p34"/>
          <p:cNvPicPr preferRelativeResize="0"/>
          <p:nvPr/>
        </p:nvPicPr>
        <p:blipFill rotWithShape="1">
          <a:blip r:embed="rId6">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pic>
        <p:nvPicPr>
          <p:cNvPr id="601" name="Google Shape;601;p35"/>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602" name="Google Shape;602;p35"/>
          <p:cNvSpPr/>
          <p:nvPr/>
        </p:nvSpPr>
        <p:spPr>
          <a:xfrm rot="-5400000">
            <a:off x="6640265" y="-3055913"/>
            <a:ext cx="811595" cy="1132002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5"/>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BEST PRACTICES</a:t>
            </a:r>
            <a:endParaRPr/>
          </a:p>
        </p:txBody>
      </p:sp>
      <p:sp>
        <p:nvSpPr>
          <p:cNvPr id="604" name="Google Shape;604;p35"/>
          <p:cNvSpPr txBox="1"/>
          <p:nvPr/>
        </p:nvSpPr>
        <p:spPr>
          <a:xfrm>
            <a:off x="1464944" y="2292635"/>
            <a:ext cx="11224779"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FFFFFF"/>
                </a:solidFill>
                <a:latin typeface="Montserrat"/>
                <a:ea typeface="Montserrat"/>
                <a:cs typeface="Montserrat"/>
                <a:sym typeface="Montserrat"/>
              </a:rPr>
              <a:t>CAPACITY BUILDING OF TEACHER EDUCATORS</a:t>
            </a:r>
            <a:endParaRPr/>
          </a:p>
        </p:txBody>
      </p:sp>
      <p:sp>
        <p:nvSpPr>
          <p:cNvPr id="605" name="Google Shape;605;p35"/>
          <p:cNvSpPr/>
          <p:nvPr/>
        </p:nvSpPr>
        <p:spPr>
          <a:xfrm rot="5400000">
            <a:off x="8045928" y="-4317986"/>
            <a:ext cx="1699285" cy="17316092"/>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5"/>
          <p:cNvSpPr txBox="1"/>
          <p:nvPr/>
        </p:nvSpPr>
        <p:spPr>
          <a:xfrm>
            <a:off x="379023" y="3595191"/>
            <a:ext cx="16880275" cy="1436291"/>
          </a:xfrm>
          <a:prstGeom prst="rect">
            <a:avLst/>
          </a:prstGeom>
          <a:noFill/>
          <a:ln>
            <a:noFill/>
          </a:ln>
        </p:spPr>
        <p:txBody>
          <a:bodyPr anchorCtr="0" anchor="t" bIns="0" lIns="0" spcFirstLastPara="1" rIns="0" wrap="square" tIns="0">
            <a:spAutoFit/>
          </a:bodyPr>
          <a:lstStyle/>
          <a:p>
            <a:pPr indent="0" lvl="0" marL="0" marR="0" rtl="0" algn="l">
              <a:lnSpc>
                <a:spcPct val="109995"/>
              </a:lnSpc>
              <a:spcBef>
                <a:spcPts val="0"/>
              </a:spcBef>
              <a:spcAft>
                <a:spcPts val="0"/>
              </a:spcAft>
              <a:buNone/>
            </a:pPr>
            <a:r>
              <a:rPr lang="en-US" sz="2501">
                <a:solidFill>
                  <a:srgbClr val="FFFFFF"/>
                </a:solidFill>
                <a:latin typeface="Montserrat"/>
                <a:ea typeface="Montserrat"/>
                <a:cs typeface="Montserrat"/>
                <a:sym typeface="Montserrat"/>
              </a:rPr>
              <a:t>Several universities offer MA Education programmes. One such programme for elementary school teacher educators is offered in the </a:t>
            </a:r>
            <a:r>
              <a:rPr lang="en-US" sz="2501" u="sng">
                <a:solidFill>
                  <a:schemeClr val="dk1"/>
                </a:solidFill>
                <a:highlight>
                  <a:srgbClr val="C0C0C0"/>
                </a:highlight>
                <a:latin typeface="Montserrat"/>
                <a:ea typeface="Montserrat"/>
                <a:cs typeface="Montserrat"/>
                <a:sym typeface="Montserrat"/>
                <a:hlinkClick r:id="rId4">
                  <a:extLst>
                    <a:ext uri="{A12FA001-AC4F-418D-AE19-62706E023703}">
                      <ahyp:hlinkClr val="tx"/>
                    </a:ext>
                  </a:extLst>
                </a:hlinkClick>
              </a:rPr>
              <a:t>blended mode</a:t>
            </a:r>
            <a:r>
              <a:rPr lang="en-US" sz="2501">
                <a:solidFill>
                  <a:srgbClr val="FFFFFF"/>
                </a:solidFill>
                <a:latin typeface="Montserrat"/>
                <a:ea typeface="Montserrat"/>
                <a:cs typeface="Montserrat"/>
                <a:sym typeface="Montserrat"/>
              </a:rPr>
              <a:t>. IGNOU also offers MA Education programme in the </a:t>
            </a:r>
            <a:r>
              <a:rPr lang="en-US" sz="2501" u="sng">
                <a:solidFill>
                  <a:schemeClr val="dk1"/>
                </a:solidFill>
                <a:highlight>
                  <a:srgbClr val="C0C0C0"/>
                </a:highlight>
                <a:latin typeface="Montserrat"/>
                <a:ea typeface="Montserrat"/>
                <a:cs typeface="Montserrat"/>
                <a:sym typeface="Montserrat"/>
                <a:hlinkClick r:id="rId5">
                  <a:extLst>
                    <a:ext uri="{A12FA001-AC4F-418D-AE19-62706E023703}">
                      <ahyp:hlinkClr val="tx"/>
                    </a:ext>
                  </a:extLst>
                </a:hlinkClick>
              </a:rPr>
              <a:t>distance mode</a:t>
            </a:r>
            <a:r>
              <a:rPr lang="en-US" sz="2501">
                <a:solidFill>
                  <a:srgbClr val="FFFFFF"/>
                </a:solidFill>
                <a:latin typeface="Montserrat"/>
                <a:ea typeface="Montserrat"/>
                <a:cs typeface="Montserrat"/>
                <a:sym typeface="Montserrat"/>
              </a:rPr>
              <a:t>. Teacher educators may earn a Master's degree in elementary education while continuing work. Opportunities for DIET faculty can be provided to apply.</a:t>
            </a:r>
            <a:endParaRPr/>
          </a:p>
        </p:txBody>
      </p:sp>
      <p:sp>
        <p:nvSpPr>
          <p:cNvPr id="607" name="Google Shape;607;p35"/>
          <p:cNvSpPr/>
          <p:nvPr/>
        </p:nvSpPr>
        <p:spPr>
          <a:xfrm rot="5400000">
            <a:off x="8051354" y="-2299660"/>
            <a:ext cx="1688433" cy="17316091"/>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5"/>
          <p:cNvSpPr txBox="1"/>
          <p:nvPr/>
        </p:nvSpPr>
        <p:spPr>
          <a:xfrm>
            <a:off x="361351" y="5629770"/>
            <a:ext cx="16897948" cy="1436291"/>
          </a:xfrm>
          <a:prstGeom prst="rect">
            <a:avLst/>
          </a:prstGeom>
          <a:noFill/>
          <a:ln>
            <a:noFill/>
          </a:ln>
        </p:spPr>
        <p:txBody>
          <a:bodyPr anchorCtr="0" anchor="t" bIns="0" lIns="0" spcFirstLastPara="1" rIns="0" wrap="square" tIns="0">
            <a:spAutoFit/>
          </a:bodyPr>
          <a:lstStyle/>
          <a:p>
            <a:pPr indent="0" lvl="0" marL="0" marR="0" rtl="0" algn="l">
              <a:lnSpc>
                <a:spcPct val="109995"/>
              </a:lnSpc>
              <a:spcBef>
                <a:spcPts val="0"/>
              </a:spcBef>
              <a:spcAft>
                <a:spcPts val="0"/>
              </a:spcAft>
              <a:buNone/>
            </a:pPr>
            <a:r>
              <a:rPr lang="en-US" sz="2501">
                <a:solidFill>
                  <a:srgbClr val="FFFFFF"/>
                </a:solidFill>
                <a:latin typeface="Montserrat"/>
                <a:ea typeface="Montserrat"/>
                <a:cs typeface="Montserrat"/>
                <a:sym typeface="Montserrat"/>
              </a:rPr>
              <a:t>Many platforms such as SWAYAM, TISSx, Coursera, and Edx offer short-term courses of varying durations online. CETE, TISS offers contextual short-term modular courses for teacher educators through its </a:t>
            </a:r>
            <a:r>
              <a:rPr lang="en-US" sz="2501" u="sng">
                <a:solidFill>
                  <a:schemeClr val="dk1"/>
                </a:solidFill>
                <a:highlight>
                  <a:srgbClr val="C0C0C0"/>
                </a:highlight>
                <a:latin typeface="Montserrat"/>
                <a:ea typeface="Montserrat"/>
                <a:cs typeface="Montserrat"/>
                <a:sym typeface="Montserrat"/>
                <a:hlinkClick r:id="rId6">
                  <a:extLst>
                    <a:ext uri="{A12FA001-AC4F-418D-AE19-62706E023703}">
                      <ahyp:hlinkClr val="tx"/>
                    </a:ext>
                  </a:extLst>
                </a:hlinkClick>
              </a:rPr>
              <a:t>Contemporary Perspectives in Education and Research programme</a:t>
            </a:r>
            <a:r>
              <a:rPr lang="en-US" sz="2501">
                <a:solidFill>
                  <a:schemeClr val="dk1"/>
                </a:solidFill>
                <a:highlight>
                  <a:srgbClr val="C0C0C0"/>
                </a:highlight>
                <a:latin typeface="Montserrat"/>
                <a:ea typeface="Montserrat"/>
                <a:cs typeface="Montserrat"/>
                <a:sym typeface="Montserrat"/>
              </a:rPr>
              <a:t> </a:t>
            </a:r>
            <a:r>
              <a:rPr lang="en-US" sz="2501">
                <a:solidFill>
                  <a:srgbClr val="FFFFFF"/>
                </a:solidFill>
                <a:latin typeface="Montserrat"/>
                <a:ea typeface="Montserrat"/>
                <a:cs typeface="Montserrat"/>
                <a:sym typeface="Montserrat"/>
              </a:rPr>
              <a:t>in blended and online modes for DIET faculty to update their knowledge and skills.</a:t>
            </a:r>
            <a:endParaRPr/>
          </a:p>
        </p:txBody>
      </p:sp>
      <p:sp>
        <p:nvSpPr>
          <p:cNvPr id="609" name="Google Shape;609;p35"/>
          <p:cNvSpPr/>
          <p:nvPr/>
        </p:nvSpPr>
        <p:spPr>
          <a:xfrm rot="5400000">
            <a:off x="9601941" y="1784733"/>
            <a:ext cx="2187807" cy="13771690"/>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5"/>
          <p:cNvSpPr txBox="1"/>
          <p:nvPr/>
        </p:nvSpPr>
        <p:spPr>
          <a:xfrm>
            <a:off x="4038600" y="7734300"/>
            <a:ext cx="13229721" cy="1795363"/>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2500">
                <a:solidFill>
                  <a:srgbClr val="FFFFFF"/>
                </a:solidFill>
                <a:latin typeface="Montserrat"/>
                <a:ea typeface="Montserrat"/>
                <a:cs typeface="Montserrat"/>
                <a:sym typeface="Montserrat"/>
              </a:rPr>
              <a:t>The School Education Department, Govt of Maharashtra, has partnered with UNICEF to launch &amp; implement the Kendra Pramukh Academic Leadership Programme (KPALP) to enhance teaching skills and improve student learning outcomes. Such a programme could be adopted to develop the capacity of ARPs and SRGs.</a:t>
            </a:r>
            <a:endParaRPr/>
          </a:p>
        </p:txBody>
      </p:sp>
      <p:sp>
        <p:nvSpPr>
          <p:cNvPr id="611" name="Google Shape;611;p35"/>
          <p:cNvSpPr/>
          <p:nvPr/>
        </p:nvSpPr>
        <p:spPr>
          <a:xfrm>
            <a:off x="379023" y="2171700"/>
            <a:ext cx="838299" cy="85301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EE9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5"/>
          <p:cNvSpPr txBox="1"/>
          <p:nvPr/>
        </p:nvSpPr>
        <p:spPr>
          <a:xfrm>
            <a:off x="448921" y="1447227"/>
            <a:ext cx="633139" cy="1488869"/>
          </a:xfrm>
          <a:prstGeom prst="rect">
            <a:avLst/>
          </a:prstGeom>
          <a:noFill/>
          <a:ln>
            <a:noFill/>
          </a:ln>
        </p:spPr>
        <p:txBody>
          <a:bodyPr anchorCtr="0" anchor="t" bIns="0" lIns="0" spcFirstLastPara="1" rIns="0" wrap="square" tIns="0">
            <a:spAutoFit/>
          </a:bodyPr>
          <a:lstStyle/>
          <a:p>
            <a:pPr indent="0" lvl="0" marL="0" marR="0" rtl="0" algn="ctr">
              <a:lnSpc>
                <a:spcPct val="320000"/>
              </a:lnSpc>
              <a:spcBef>
                <a:spcPts val="0"/>
              </a:spcBef>
              <a:spcAft>
                <a:spcPts val="0"/>
              </a:spcAft>
              <a:buNone/>
            </a:pPr>
            <a:r>
              <a:rPr b="1" lang="en-US" sz="4400">
                <a:solidFill>
                  <a:schemeClr val="dk1"/>
                </a:solidFill>
                <a:latin typeface="Inter"/>
                <a:ea typeface="Inter"/>
                <a:cs typeface="Inter"/>
                <a:sym typeface="Inter"/>
              </a:rPr>
              <a:t>2</a:t>
            </a:r>
            <a:endParaRPr/>
          </a:p>
        </p:txBody>
      </p:sp>
      <p:sp>
        <p:nvSpPr>
          <p:cNvPr id="613" name="Google Shape;613;p35"/>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7">
              <a:alphaModFix/>
            </a:blip>
            <a:stretch>
              <a:fillRect b="0" l="0" r="0" t="0"/>
            </a:stretch>
          </a:blipFill>
          <a:ln>
            <a:noFill/>
          </a:ln>
        </p:spPr>
      </p:sp>
      <p:pic>
        <p:nvPicPr>
          <p:cNvPr id="614" name="Google Shape;614;p35"/>
          <p:cNvPicPr preferRelativeResize="0"/>
          <p:nvPr/>
        </p:nvPicPr>
        <p:blipFill rotWithShape="1">
          <a:blip r:embed="rId8">
            <a:alphaModFix/>
          </a:blip>
          <a:srcRect b="0" l="0" r="0" t="0"/>
          <a:stretch/>
        </p:blipFill>
        <p:spPr>
          <a:xfrm>
            <a:off x="2533436" y="9247776"/>
            <a:ext cx="974998" cy="974998"/>
          </a:xfrm>
          <a:prstGeom prst="rect">
            <a:avLst/>
          </a:prstGeom>
          <a:noFill/>
          <a:ln>
            <a:noFill/>
          </a:ln>
        </p:spPr>
      </p:pic>
      <p:pic>
        <p:nvPicPr>
          <p:cNvPr id="615" name="Google Shape;615;p35"/>
          <p:cNvPicPr preferRelativeResize="0"/>
          <p:nvPr/>
        </p:nvPicPr>
        <p:blipFill rotWithShape="1">
          <a:blip r:embed="rId9">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pic>
        <p:nvPicPr>
          <p:cNvPr id="620" name="Google Shape;620;p36"/>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621" name="Google Shape;621;p36"/>
          <p:cNvSpPr/>
          <p:nvPr/>
        </p:nvSpPr>
        <p:spPr>
          <a:xfrm rot="-5400000">
            <a:off x="7094674" y="-3551374"/>
            <a:ext cx="750660" cy="122882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6"/>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BEST PRACTICES</a:t>
            </a:r>
            <a:endParaRPr/>
          </a:p>
        </p:txBody>
      </p:sp>
      <p:sp>
        <p:nvSpPr>
          <p:cNvPr id="623" name="Google Shape;623;p36"/>
          <p:cNvSpPr txBox="1"/>
          <p:nvPr/>
        </p:nvSpPr>
        <p:spPr>
          <a:xfrm>
            <a:off x="1453716" y="2265170"/>
            <a:ext cx="12183474"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FFFFFF"/>
                </a:solidFill>
                <a:latin typeface="Montserrat"/>
                <a:ea typeface="Montserrat"/>
                <a:cs typeface="Montserrat"/>
                <a:sym typeface="Montserrat"/>
              </a:rPr>
              <a:t>DEVELOPING DIETs AS ACTIVE RESOURCE CENTRES</a:t>
            </a:r>
            <a:endParaRPr/>
          </a:p>
        </p:txBody>
      </p:sp>
      <p:sp>
        <p:nvSpPr>
          <p:cNvPr id="624" name="Google Shape;624;p36"/>
          <p:cNvSpPr/>
          <p:nvPr/>
        </p:nvSpPr>
        <p:spPr>
          <a:xfrm rot="5400000">
            <a:off x="8233821" y="-4307118"/>
            <a:ext cx="1316984" cy="17306566"/>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6"/>
          <p:cNvSpPr txBox="1"/>
          <p:nvPr/>
        </p:nvSpPr>
        <p:spPr>
          <a:xfrm>
            <a:off x="353330" y="3792448"/>
            <a:ext cx="16555048" cy="1077218"/>
          </a:xfrm>
          <a:prstGeom prst="rect">
            <a:avLst/>
          </a:prstGeom>
          <a:noFill/>
          <a:ln>
            <a:noFill/>
          </a:ln>
        </p:spPr>
        <p:txBody>
          <a:bodyPr anchorCtr="0" anchor="t" bIns="0" lIns="0" spcFirstLastPara="1" rIns="0" wrap="square" tIns="0">
            <a:spAutoFit/>
          </a:bodyPr>
          <a:lstStyle/>
          <a:p>
            <a:pPr indent="0" lvl="0" marL="0" marR="0" rtl="0" algn="l">
              <a:lnSpc>
                <a:spcPct val="109995"/>
              </a:lnSpc>
              <a:spcBef>
                <a:spcPts val="0"/>
              </a:spcBef>
              <a:spcAft>
                <a:spcPts val="0"/>
              </a:spcAft>
              <a:buNone/>
            </a:pPr>
            <a:r>
              <a:rPr lang="en-US" sz="2501">
                <a:solidFill>
                  <a:srgbClr val="FFFFFF"/>
                </a:solidFill>
                <a:latin typeface="Montserrat"/>
                <a:ea typeface="Montserrat"/>
                <a:cs typeface="Montserrat"/>
                <a:sym typeface="Montserrat"/>
              </a:rPr>
              <a:t>The District Education Resource Centre at DIET Chamrajanagar, Karnataka, was established in 2007 through the active collaboration of DIET and the National Institute of Advanced Studies, Bangalore. Learnings from this resource centre are available as a report.</a:t>
            </a:r>
            <a:endParaRPr/>
          </a:p>
        </p:txBody>
      </p:sp>
      <p:sp>
        <p:nvSpPr>
          <p:cNvPr id="626" name="Google Shape;626;p36"/>
          <p:cNvSpPr/>
          <p:nvPr/>
        </p:nvSpPr>
        <p:spPr>
          <a:xfrm rot="5400000">
            <a:off x="8383516" y="-2949328"/>
            <a:ext cx="1008069" cy="17316091"/>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6"/>
          <p:cNvSpPr txBox="1"/>
          <p:nvPr/>
        </p:nvSpPr>
        <p:spPr>
          <a:xfrm>
            <a:off x="353330" y="5320283"/>
            <a:ext cx="17335141" cy="698523"/>
          </a:xfrm>
          <a:prstGeom prst="rect">
            <a:avLst/>
          </a:prstGeom>
          <a:noFill/>
          <a:ln>
            <a:noFill/>
          </a:ln>
        </p:spPr>
        <p:txBody>
          <a:bodyPr anchorCtr="0" anchor="t" bIns="0" lIns="0" spcFirstLastPara="1" rIns="0" wrap="square" tIns="0">
            <a:spAutoFit/>
          </a:bodyPr>
          <a:lstStyle/>
          <a:p>
            <a:pPr indent="0" lvl="0" marL="0" marR="0" rtl="0" algn="l">
              <a:lnSpc>
                <a:spcPct val="109995"/>
              </a:lnSpc>
              <a:spcBef>
                <a:spcPts val="0"/>
              </a:spcBef>
              <a:spcAft>
                <a:spcPts val="0"/>
              </a:spcAft>
              <a:buNone/>
            </a:pPr>
            <a:r>
              <a:rPr lang="en-US" sz="2501">
                <a:solidFill>
                  <a:srgbClr val="FFFFFF"/>
                </a:solidFill>
                <a:latin typeface="Montserrat"/>
                <a:ea typeface="Montserrat"/>
                <a:cs typeface="Montserrat"/>
                <a:sym typeface="Montserrat"/>
              </a:rPr>
              <a:t>A compendium of teacher education centres and their function is available as a reference to understanding the different types and contexts of teacher resource centres in India.</a:t>
            </a:r>
            <a:endParaRPr/>
          </a:p>
        </p:txBody>
      </p:sp>
      <p:sp>
        <p:nvSpPr>
          <p:cNvPr id="628" name="Google Shape;628;p36"/>
          <p:cNvSpPr/>
          <p:nvPr/>
        </p:nvSpPr>
        <p:spPr>
          <a:xfrm rot="5400000">
            <a:off x="8490676" y="-1753144"/>
            <a:ext cx="793750" cy="17316091"/>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6"/>
          <p:cNvSpPr txBox="1"/>
          <p:nvPr/>
        </p:nvSpPr>
        <p:spPr>
          <a:xfrm>
            <a:off x="353330" y="6565177"/>
            <a:ext cx="17192266" cy="71814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2500">
                <a:solidFill>
                  <a:srgbClr val="FFFFFF"/>
                </a:solidFill>
                <a:latin typeface="Montserrat"/>
                <a:ea typeface="Montserrat"/>
                <a:cs typeface="Montserrat"/>
                <a:sym typeface="Montserrat"/>
              </a:rPr>
              <a:t>The NGO </a:t>
            </a:r>
            <a:r>
              <a:rPr lang="en-US" sz="2500" u="sng">
                <a:solidFill>
                  <a:schemeClr val="dk1"/>
                </a:solidFill>
                <a:highlight>
                  <a:srgbClr val="C0C0C0"/>
                </a:highlight>
                <a:latin typeface="Montserrat"/>
                <a:ea typeface="Montserrat"/>
                <a:cs typeface="Montserrat"/>
                <a:sym typeface="Montserrat"/>
                <a:hlinkClick r:id="rId4">
                  <a:extLst>
                    <a:ext uri="{A12FA001-AC4F-418D-AE19-62706E023703}">
                      <ahyp:hlinkClr val="tx"/>
                    </a:ext>
                  </a:extLst>
                </a:hlinkClick>
              </a:rPr>
              <a:t>Eklavya</a:t>
            </a:r>
            <a:r>
              <a:rPr lang="en-US" sz="2500">
                <a:solidFill>
                  <a:srgbClr val="FFFFFF"/>
                </a:solidFill>
                <a:latin typeface="Montserrat"/>
                <a:ea typeface="Montserrat"/>
                <a:cs typeface="Montserrat"/>
                <a:sym typeface="Montserrat"/>
              </a:rPr>
              <a:t> has worked with states on science, social science education and primary education in the in-service space &amp; has developed several high-quality resources &amp; books in Hindi.</a:t>
            </a:r>
            <a:endParaRPr/>
          </a:p>
        </p:txBody>
      </p:sp>
      <p:sp>
        <p:nvSpPr>
          <p:cNvPr id="630" name="Google Shape;630;p36"/>
          <p:cNvSpPr/>
          <p:nvPr/>
        </p:nvSpPr>
        <p:spPr>
          <a:xfrm>
            <a:off x="379023" y="2171700"/>
            <a:ext cx="838299" cy="85301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EE9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6"/>
          <p:cNvSpPr txBox="1"/>
          <p:nvPr/>
        </p:nvSpPr>
        <p:spPr>
          <a:xfrm>
            <a:off x="448921" y="1447227"/>
            <a:ext cx="633139" cy="1488869"/>
          </a:xfrm>
          <a:prstGeom prst="rect">
            <a:avLst/>
          </a:prstGeom>
          <a:noFill/>
          <a:ln>
            <a:noFill/>
          </a:ln>
        </p:spPr>
        <p:txBody>
          <a:bodyPr anchorCtr="0" anchor="t" bIns="0" lIns="0" spcFirstLastPara="1" rIns="0" wrap="square" tIns="0">
            <a:spAutoFit/>
          </a:bodyPr>
          <a:lstStyle/>
          <a:p>
            <a:pPr indent="0" lvl="0" marL="0" marR="0" rtl="0" algn="ctr">
              <a:lnSpc>
                <a:spcPct val="320000"/>
              </a:lnSpc>
              <a:spcBef>
                <a:spcPts val="0"/>
              </a:spcBef>
              <a:spcAft>
                <a:spcPts val="0"/>
              </a:spcAft>
              <a:buNone/>
            </a:pPr>
            <a:r>
              <a:rPr b="1" lang="en-US" sz="4400">
                <a:solidFill>
                  <a:schemeClr val="dk1"/>
                </a:solidFill>
                <a:latin typeface="Inter"/>
                <a:ea typeface="Inter"/>
                <a:cs typeface="Inter"/>
                <a:sym typeface="Inter"/>
              </a:rPr>
              <a:t>3</a:t>
            </a:r>
            <a:endParaRPr/>
          </a:p>
        </p:txBody>
      </p:sp>
      <p:sp>
        <p:nvSpPr>
          <p:cNvPr id="632" name="Google Shape;632;p36"/>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5">
              <a:alphaModFix/>
            </a:blip>
            <a:stretch>
              <a:fillRect b="0" l="0" r="0" t="0"/>
            </a:stretch>
          </a:blipFill>
          <a:ln>
            <a:noFill/>
          </a:ln>
        </p:spPr>
      </p:sp>
      <p:pic>
        <p:nvPicPr>
          <p:cNvPr id="633" name="Google Shape;633;p36"/>
          <p:cNvPicPr preferRelativeResize="0"/>
          <p:nvPr/>
        </p:nvPicPr>
        <p:blipFill rotWithShape="1">
          <a:blip r:embed="rId6">
            <a:alphaModFix/>
          </a:blip>
          <a:srcRect b="0" l="0" r="0" t="0"/>
          <a:stretch/>
        </p:blipFill>
        <p:spPr>
          <a:xfrm>
            <a:off x="2533436" y="9247776"/>
            <a:ext cx="974998" cy="974998"/>
          </a:xfrm>
          <a:prstGeom prst="rect">
            <a:avLst/>
          </a:prstGeom>
          <a:noFill/>
          <a:ln>
            <a:noFill/>
          </a:ln>
        </p:spPr>
      </p:pic>
      <p:pic>
        <p:nvPicPr>
          <p:cNvPr id="634" name="Google Shape;634;p36"/>
          <p:cNvPicPr preferRelativeResize="0"/>
          <p:nvPr/>
        </p:nvPicPr>
        <p:blipFill rotWithShape="1">
          <a:blip r:embed="rId7">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pic>
        <p:nvPicPr>
          <p:cNvPr id="639" name="Google Shape;639;p37"/>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640" name="Google Shape;640;p37"/>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BEST PRACTICES</a:t>
            </a:r>
            <a:endParaRPr/>
          </a:p>
        </p:txBody>
      </p:sp>
      <p:sp>
        <p:nvSpPr>
          <p:cNvPr id="641" name="Google Shape;641;p37"/>
          <p:cNvSpPr/>
          <p:nvPr/>
        </p:nvSpPr>
        <p:spPr>
          <a:xfrm rot="5400000">
            <a:off x="8387036" y="-4780705"/>
            <a:ext cx="993134" cy="17306566"/>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7"/>
          <p:cNvSpPr txBox="1"/>
          <p:nvPr/>
        </p:nvSpPr>
        <p:spPr>
          <a:xfrm>
            <a:off x="344620" y="3515025"/>
            <a:ext cx="16897948" cy="718145"/>
          </a:xfrm>
          <a:prstGeom prst="rect">
            <a:avLst/>
          </a:prstGeom>
          <a:noFill/>
          <a:ln>
            <a:noFill/>
          </a:ln>
        </p:spPr>
        <p:txBody>
          <a:bodyPr anchorCtr="0" anchor="t" bIns="0" lIns="0" spcFirstLastPara="1" rIns="0" wrap="square" tIns="0">
            <a:spAutoFit/>
          </a:bodyPr>
          <a:lstStyle/>
          <a:p>
            <a:pPr indent="0" lvl="0" marL="0" marR="0" rtl="0" algn="l">
              <a:lnSpc>
                <a:spcPct val="109995"/>
              </a:lnSpc>
              <a:spcBef>
                <a:spcPts val="0"/>
              </a:spcBef>
              <a:spcAft>
                <a:spcPts val="0"/>
              </a:spcAft>
              <a:buNone/>
            </a:pPr>
            <a:r>
              <a:rPr lang="en-US" sz="2501">
                <a:solidFill>
                  <a:srgbClr val="FFFFFF"/>
                </a:solidFill>
                <a:latin typeface="Montserrat"/>
                <a:ea typeface="Montserrat"/>
                <a:cs typeface="Montserrat"/>
                <a:sym typeface="Montserrat"/>
              </a:rPr>
              <a:t>The </a:t>
            </a:r>
            <a:r>
              <a:rPr lang="en-US" sz="2501" u="sng">
                <a:solidFill>
                  <a:schemeClr val="dk1"/>
                </a:solidFill>
                <a:highlight>
                  <a:srgbClr val="C0C0C0"/>
                </a:highlight>
                <a:latin typeface="Montserrat"/>
                <a:ea typeface="Montserrat"/>
                <a:cs typeface="Montserrat"/>
                <a:sym typeface="Montserrat"/>
                <a:hlinkClick r:id="rId4">
                  <a:extLst>
                    <a:ext uri="{A12FA001-AC4F-418D-AE19-62706E023703}">
                      <ahyp:hlinkClr val="tx"/>
                    </a:ext>
                  </a:extLst>
                </a:hlinkClick>
              </a:rPr>
              <a:t>NISHTHA Portal</a:t>
            </a:r>
            <a:r>
              <a:rPr lang="en-US" sz="2501">
                <a:solidFill>
                  <a:schemeClr val="dk1"/>
                </a:solidFill>
                <a:highlight>
                  <a:srgbClr val="C0C0C0"/>
                </a:highlight>
                <a:latin typeface="Montserrat"/>
                <a:ea typeface="Montserrat"/>
                <a:cs typeface="Montserrat"/>
                <a:sym typeface="Montserrat"/>
              </a:rPr>
              <a:t> </a:t>
            </a:r>
            <a:r>
              <a:rPr lang="en-US" sz="2501">
                <a:solidFill>
                  <a:srgbClr val="FFFFFF"/>
                </a:solidFill>
                <a:latin typeface="Montserrat"/>
                <a:ea typeface="Montserrat"/>
                <a:cs typeface="Montserrat"/>
                <a:sym typeface="Montserrat"/>
              </a:rPr>
              <a:t>for teacher professional development is an authentic repository of teacher professional development courses developed by NCERT.</a:t>
            </a:r>
            <a:endParaRPr/>
          </a:p>
        </p:txBody>
      </p:sp>
      <p:sp>
        <p:nvSpPr>
          <p:cNvPr id="643" name="Google Shape;643;p37"/>
          <p:cNvSpPr/>
          <p:nvPr/>
        </p:nvSpPr>
        <p:spPr>
          <a:xfrm rot="5400000">
            <a:off x="8050206" y="-3155465"/>
            <a:ext cx="1657270" cy="17316091"/>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7"/>
          <p:cNvSpPr txBox="1"/>
          <p:nvPr/>
        </p:nvSpPr>
        <p:spPr>
          <a:xfrm>
            <a:off x="344620" y="4789546"/>
            <a:ext cx="16897948" cy="1795363"/>
          </a:xfrm>
          <a:prstGeom prst="rect">
            <a:avLst/>
          </a:prstGeom>
          <a:noFill/>
          <a:ln>
            <a:noFill/>
          </a:ln>
        </p:spPr>
        <p:txBody>
          <a:bodyPr anchorCtr="0" anchor="t" bIns="0" lIns="0" spcFirstLastPara="1" rIns="0" wrap="square" tIns="0">
            <a:spAutoFit/>
          </a:bodyPr>
          <a:lstStyle/>
          <a:p>
            <a:pPr indent="0" lvl="0" marL="0" marR="0" rtl="0" algn="l">
              <a:lnSpc>
                <a:spcPct val="109995"/>
              </a:lnSpc>
              <a:spcBef>
                <a:spcPts val="0"/>
              </a:spcBef>
              <a:spcAft>
                <a:spcPts val="0"/>
              </a:spcAft>
              <a:buNone/>
            </a:pPr>
            <a:r>
              <a:rPr lang="en-US" sz="2501">
                <a:solidFill>
                  <a:srgbClr val="FFFFFF"/>
                </a:solidFill>
                <a:latin typeface="Montserrat"/>
                <a:ea typeface="Montserrat"/>
                <a:cs typeface="Montserrat"/>
                <a:sym typeface="Montserrat"/>
              </a:rPr>
              <a:t>TMSs: DIET Serchhip in Mizoram maintains a functional TMS. A lecturer in DIET maintains this facility, which helps map profiles of the entire teacher cadre in the district, the professional development training they have received and the need for future professional development. Mapping is also done by school and subject (TISS,2017). Many more best practices listed in the </a:t>
            </a:r>
            <a:r>
              <a:rPr lang="en-US" sz="2501" u="sng">
                <a:solidFill>
                  <a:schemeClr val="dk1"/>
                </a:solidFill>
                <a:highlight>
                  <a:srgbClr val="C0C0C0"/>
                </a:highlight>
                <a:latin typeface="Montserrat"/>
                <a:ea typeface="Montserrat"/>
                <a:cs typeface="Montserrat"/>
                <a:sym typeface="Montserrat"/>
                <a:hlinkClick r:id="rId5">
                  <a:extLst>
                    <a:ext uri="{A12FA001-AC4F-418D-AE19-62706E023703}">
                      <ahyp:hlinkClr val="tx"/>
                    </a:ext>
                  </a:extLst>
                </a:hlinkClick>
              </a:rPr>
              <a:t>document</a:t>
            </a:r>
            <a:r>
              <a:rPr lang="en-US" sz="2501" u="sng">
                <a:solidFill>
                  <a:srgbClr val="0000FF"/>
                </a:solidFill>
                <a:latin typeface="Montserrat"/>
                <a:ea typeface="Montserrat"/>
                <a:cs typeface="Montserrat"/>
                <a:sym typeface="Montserrat"/>
                <a:hlinkClick r:id="rId6">
                  <a:extLst>
                    <a:ext uri="{A12FA001-AC4F-418D-AE19-62706E023703}">
                      <ahyp:hlinkClr val="tx"/>
                    </a:ext>
                  </a:extLst>
                </a:hlinkClick>
              </a:rPr>
              <a:t> </a:t>
            </a:r>
            <a:r>
              <a:rPr lang="en-US" sz="2501">
                <a:solidFill>
                  <a:srgbClr val="FFFFFF"/>
                </a:solidFill>
                <a:latin typeface="Montserrat"/>
                <a:ea typeface="Montserrat"/>
                <a:cs typeface="Montserrat"/>
                <a:sym typeface="Montserrat"/>
              </a:rPr>
              <a:t>could be referenced.</a:t>
            </a:r>
            <a:endParaRPr/>
          </a:p>
          <a:p>
            <a:pPr indent="0" lvl="0" marL="0" marR="0" rtl="0" algn="l">
              <a:lnSpc>
                <a:spcPct val="109995"/>
              </a:lnSpc>
              <a:spcBef>
                <a:spcPts val="0"/>
              </a:spcBef>
              <a:spcAft>
                <a:spcPts val="0"/>
              </a:spcAft>
              <a:buNone/>
            </a:pPr>
            <a:r>
              <a:t/>
            </a:r>
            <a:endParaRPr sz="2501">
              <a:solidFill>
                <a:srgbClr val="FFFFFF"/>
              </a:solidFill>
              <a:latin typeface="Montserrat"/>
              <a:ea typeface="Montserrat"/>
              <a:cs typeface="Montserrat"/>
              <a:sym typeface="Montserrat"/>
            </a:endParaRPr>
          </a:p>
        </p:txBody>
      </p:sp>
      <p:sp>
        <p:nvSpPr>
          <p:cNvPr id="645" name="Google Shape;645;p37"/>
          <p:cNvSpPr/>
          <p:nvPr/>
        </p:nvSpPr>
        <p:spPr>
          <a:xfrm rot="5400000">
            <a:off x="7226611" y="-3671260"/>
            <a:ext cx="825633" cy="12535655"/>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7"/>
          <p:cNvSpPr txBox="1"/>
          <p:nvPr/>
        </p:nvSpPr>
        <p:spPr>
          <a:xfrm>
            <a:off x="1466951" y="2293261"/>
            <a:ext cx="12183474"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FFFFFF"/>
                </a:solidFill>
                <a:latin typeface="Montserrat"/>
                <a:ea typeface="Montserrat"/>
                <a:cs typeface="Montserrat"/>
                <a:sym typeface="Montserrat"/>
              </a:rPr>
              <a:t>DEVELOP DATABASES, REPOSITORIES AND PORTALS</a:t>
            </a:r>
            <a:endParaRPr/>
          </a:p>
        </p:txBody>
      </p:sp>
      <p:sp>
        <p:nvSpPr>
          <p:cNvPr id="647" name="Google Shape;647;p37"/>
          <p:cNvSpPr/>
          <p:nvPr/>
        </p:nvSpPr>
        <p:spPr>
          <a:xfrm>
            <a:off x="379023" y="2171700"/>
            <a:ext cx="838299" cy="85301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EE9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7"/>
          <p:cNvSpPr txBox="1"/>
          <p:nvPr/>
        </p:nvSpPr>
        <p:spPr>
          <a:xfrm>
            <a:off x="448921" y="1447227"/>
            <a:ext cx="633139" cy="1488869"/>
          </a:xfrm>
          <a:prstGeom prst="rect">
            <a:avLst/>
          </a:prstGeom>
          <a:noFill/>
          <a:ln>
            <a:noFill/>
          </a:ln>
        </p:spPr>
        <p:txBody>
          <a:bodyPr anchorCtr="0" anchor="t" bIns="0" lIns="0" spcFirstLastPara="1" rIns="0" wrap="square" tIns="0">
            <a:spAutoFit/>
          </a:bodyPr>
          <a:lstStyle/>
          <a:p>
            <a:pPr indent="0" lvl="0" marL="0" marR="0" rtl="0" algn="ctr">
              <a:lnSpc>
                <a:spcPct val="320000"/>
              </a:lnSpc>
              <a:spcBef>
                <a:spcPts val="0"/>
              </a:spcBef>
              <a:spcAft>
                <a:spcPts val="0"/>
              </a:spcAft>
              <a:buNone/>
            </a:pPr>
            <a:r>
              <a:rPr b="1" lang="en-US" sz="4400">
                <a:solidFill>
                  <a:schemeClr val="dk1"/>
                </a:solidFill>
                <a:latin typeface="Inter"/>
                <a:ea typeface="Inter"/>
                <a:cs typeface="Inter"/>
                <a:sym typeface="Inter"/>
              </a:rPr>
              <a:t>4</a:t>
            </a:r>
            <a:endParaRPr/>
          </a:p>
        </p:txBody>
      </p:sp>
      <p:sp>
        <p:nvSpPr>
          <p:cNvPr id="649" name="Google Shape;649;p37"/>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7">
              <a:alphaModFix/>
            </a:blip>
            <a:stretch>
              <a:fillRect b="0" l="0" r="0" t="0"/>
            </a:stretch>
          </a:blipFill>
          <a:ln>
            <a:noFill/>
          </a:ln>
        </p:spPr>
      </p:sp>
      <p:pic>
        <p:nvPicPr>
          <p:cNvPr id="650" name="Google Shape;650;p37"/>
          <p:cNvPicPr preferRelativeResize="0"/>
          <p:nvPr/>
        </p:nvPicPr>
        <p:blipFill rotWithShape="1">
          <a:blip r:embed="rId8">
            <a:alphaModFix/>
          </a:blip>
          <a:srcRect b="0" l="0" r="0" t="0"/>
          <a:stretch/>
        </p:blipFill>
        <p:spPr>
          <a:xfrm>
            <a:off x="2533436" y="9247776"/>
            <a:ext cx="974998" cy="974998"/>
          </a:xfrm>
          <a:prstGeom prst="rect">
            <a:avLst/>
          </a:prstGeom>
          <a:noFill/>
          <a:ln>
            <a:noFill/>
          </a:ln>
        </p:spPr>
      </p:pic>
      <p:pic>
        <p:nvPicPr>
          <p:cNvPr id="651" name="Google Shape;651;p37"/>
          <p:cNvPicPr preferRelativeResize="0"/>
          <p:nvPr/>
        </p:nvPicPr>
        <p:blipFill rotWithShape="1">
          <a:blip r:embed="rId9">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id="656" name="Google Shape;656;p38"/>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657" name="Google Shape;657;p38"/>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BEST PRACTICES</a:t>
            </a:r>
            <a:endParaRPr/>
          </a:p>
        </p:txBody>
      </p:sp>
      <p:sp>
        <p:nvSpPr>
          <p:cNvPr id="658" name="Google Shape;658;p38"/>
          <p:cNvSpPr/>
          <p:nvPr/>
        </p:nvSpPr>
        <p:spPr>
          <a:xfrm rot="5400000">
            <a:off x="8028530" y="-4499102"/>
            <a:ext cx="1704423" cy="17306566"/>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8"/>
          <p:cNvSpPr txBox="1"/>
          <p:nvPr/>
        </p:nvSpPr>
        <p:spPr>
          <a:xfrm>
            <a:off x="341758" y="3425794"/>
            <a:ext cx="17211316" cy="1436291"/>
          </a:xfrm>
          <a:prstGeom prst="rect">
            <a:avLst/>
          </a:prstGeom>
          <a:noFill/>
          <a:ln>
            <a:noFill/>
          </a:ln>
        </p:spPr>
        <p:txBody>
          <a:bodyPr anchorCtr="0" anchor="t" bIns="0" lIns="0" spcFirstLastPara="1" rIns="0" wrap="square" tIns="0">
            <a:spAutoFit/>
          </a:bodyPr>
          <a:lstStyle/>
          <a:p>
            <a:pPr indent="0" lvl="0" marL="0" marR="0" rtl="0" algn="l">
              <a:lnSpc>
                <a:spcPct val="109995"/>
              </a:lnSpc>
              <a:spcBef>
                <a:spcPts val="0"/>
              </a:spcBef>
              <a:spcAft>
                <a:spcPts val="0"/>
              </a:spcAft>
              <a:buNone/>
            </a:pPr>
            <a:r>
              <a:rPr lang="en-US" sz="2501">
                <a:solidFill>
                  <a:srgbClr val="FFFFFF"/>
                </a:solidFill>
                <a:latin typeface="Montserrat"/>
                <a:ea typeface="Montserrat"/>
                <a:cs typeface="Montserrat"/>
                <a:sym typeface="Montserrat"/>
              </a:rPr>
              <a:t>University School Resource Network (USRN) project of the Regional Resource Centre for Elementary Education (RRCE), Central Institute of Education, University of Delhi pioneered a new teacher professional development model by building networks of teachers, educators and other education sector persons. </a:t>
            </a:r>
            <a:endParaRPr/>
          </a:p>
          <a:p>
            <a:pPr indent="0" lvl="0" marL="0" marR="0" rtl="0" algn="l">
              <a:lnSpc>
                <a:spcPct val="109995"/>
              </a:lnSpc>
              <a:spcBef>
                <a:spcPts val="0"/>
              </a:spcBef>
              <a:spcAft>
                <a:spcPts val="0"/>
              </a:spcAft>
              <a:buNone/>
            </a:pPr>
            <a:r>
              <a:rPr lang="en-US" sz="2501">
                <a:solidFill>
                  <a:srgbClr val="FFFFFF"/>
                </a:solidFill>
                <a:latin typeface="Montserrat"/>
                <a:ea typeface="Montserrat"/>
                <a:cs typeface="Montserrat"/>
                <a:sym typeface="Montserrat"/>
              </a:rPr>
              <a:t>A </a:t>
            </a:r>
            <a:r>
              <a:rPr lang="en-US" sz="2501" u="sng">
                <a:solidFill>
                  <a:schemeClr val="dk1"/>
                </a:solidFill>
                <a:highlight>
                  <a:srgbClr val="C0C0C0"/>
                </a:highlight>
                <a:latin typeface="Montserrat"/>
                <a:ea typeface="Montserrat"/>
                <a:cs typeface="Montserrat"/>
                <a:sym typeface="Montserrat"/>
                <a:hlinkClick r:id="rId4">
                  <a:extLst>
                    <a:ext uri="{A12FA001-AC4F-418D-AE19-62706E023703}">
                      <ahyp:hlinkClr val="tx"/>
                    </a:ext>
                  </a:extLst>
                </a:hlinkClick>
              </a:rPr>
              <a:t>report</a:t>
            </a:r>
            <a:r>
              <a:rPr lang="en-US" sz="2501" u="sng">
                <a:solidFill>
                  <a:srgbClr val="0000FF"/>
                </a:solidFill>
                <a:latin typeface="Montserrat"/>
                <a:ea typeface="Montserrat"/>
                <a:cs typeface="Montserrat"/>
                <a:sym typeface="Montserrat"/>
                <a:hlinkClick r:id="rId5">
                  <a:extLst>
                    <a:ext uri="{A12FA001-AC4F-418D-AE19-62706E023703}">
                      <ahyp:hlinkClr val="tx"/>
                    </a:ext>
                  </a:extLst>
                </a:hlinkClick>
              </a:rPr>
              <a:t> </a:t>
            </a:r>
            <a:r>
              <a:rPr lang="en-US" sz="2501">
                <a:solidFill>
                  <a:srgbClr val="FFFFFF"/>
                </a:solidFill>
                <a:latin typeface="Montserrat"/>
                <a:ea typeface="Montserrat"/>
                <a:cs typeface="Montserrat"/>
                <a:sym typeface="Montserrat"/>
              </a:rPr>
              <a:t>on its impact is available for review.</a:t>
            </a:r>
            <a:endParaRPr/>
          </a:p>
        </p:txBody>
      </p:sp>
      <p:sp>
        <p:nvSpPr>
          <p:cNvPr id="660" name="Google Shape;660;p38"/>
          <p:cNvSpPr/>
          <p:nvPr/>
        </p:nvSpPr>
        <p:spPr>
          <a:xfrm rot="5400000">
            <a:off x="8368711" y="-2941969"/>
            <a:ext cx="1024060" cy="17306566"/>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8"/>
          <p:cNvSpPr txBox="1"/>
          <p:nvPr/>
        </p:nvSpPr>
        <p:spPr>
          <a:xfrm>
            <a:off x="341758" y="5323109"/>
            <a:ext cx="17211316" cy="718145"/>
          </a:xfrm>
          <a:prstGeom prst="rect">
            <a:avLst/>
          </a:prstGeom>
          <a:noFill/>
          <a:ln>
            <a:noFill/>
          </a:ln>
        </p:spPr>
        <p:txBody>
          <a:bodyPr anchorCtr="0" anchor="t" bIns="0" lIns="0" spcFirstLastPara="1" rIns="0" wrap="square" tIns="0">
            <a:spAutoFit/>
          </a:bodyPr>
          <a:lstStyle/>
          <a:p>
            <a:pPr indent="0" lvl="0" marL="0" marR="0" rtl="0" algn="l">
              <a:lnSpc>
                <a:spcPct val="109995"/>
              </a:lnSpc>
              <a:spcBef>
                <a:spcPts val="0"/>
              </a:spcBef>
              <a:spcAft>
                <a:spcPts val="0"/>
              </a:spcAft>
              <a:buNone/>
            </a:pPr>
            <a:r>
              <a:rPr lang="en-US" sz="2501">
                <a:solidFill>
                  <a:srgbClr val="FFFFFF"/>
                </a:solidFill>
                <a:latin typeface="Montserrat"/>
                <a:ea typeface="Montserrat"/>
                <a:cs typeface="Montserrat"/>
                <a:sym typeface="Montserrat"/>
              </a:rPr>
              <a:t>A report commissioned by MHRD (GoI, 2011), </a:t>
            </a:r>
            <a:r>
              <a:rPr lang="en-US" sz="2501" u="sng">
                <a:solidFill>
                  <a:schemeClr val="dk1"/>
                </a:solidFill>
                <a:highlight>
                  <a:srgbClr val="C0C0C0"/>
                </a:highlight>
                <a:latin typeface="Montserrat"/>
                <a:ea typeface="Montserrat"/>
                <a:cs typeface="Montserrat"/>
                <a:sym typeface="Montserrat"/>
                <a:hlinkClick r:id="rId6">
                  <a:extLst>
                    <a:ext uri="{A12FA001-AC4F-418D-AE19-62706E023703}">
                      <ahyp:hlinkClr val="tx"/>
                    </a:ext>
                  </a:extLst>
                </a:hlinkClick>
              </a:rPr>
              <a:t>Approaches to School Support and Improvement</a:t>
            </a:r>
            <a:r>
              <a:rPr lang="en-US" sz="2501">
                <a:solidFill>
                  <a:schemeClr val="dk1"/>
                </a:solidFill>
                <a:latin typeface="Montserrat"/>
                <a:ea typeface="Montserrat"/>
                <a:cs typeface="Montserrat"/>
                <a:sym typeface="Montserrat"/>
              </a:rPr>
              <a:t>, </a:t>
            </a:r>
            <a:r>
              <a:rPr lang="en-US" sz="2501">
                <a:solidFill>
                  <a:srgbClr val="FFFFFF"/>
                </a:solidFill>
                <a:latin typeface="Montserrat"/>
                <a:ea typeface="Montserrat"/>
                <a:cs typeface="Montserrat"/>
                <a:sym typeface="Montserrat"/>
              </a:rPr>
              <a:t>provides practical guidelines to conceptualize school support and supervision.</a:t>
            </a:r>
            <a:endParaRPr/>
          </a:p>
        </p:txBody>
      </p:sp>
      <p:sp>
        <p:nvSpPr>
          <p:cNvPr id="662" name="Google Shape;662;p38"/>
          <p:cNvSpPr/>
          <p:nvPr/>
        </p:nvSpPr>
        <p:spPr>
          <a:xfrm rot="5400000">
            <a:off x="8397974" y="-4875628"/>
            <a:ext cx="825632" cy="1487837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8"/>
          <p:cNvSpPr txBox="1"/>
          <p:nvPr/>
        </p:nvSpPr>
        <p:spPr>
          <a:xfrm>
            <a:off x="1485901" y="2259526"/>
            <a:ext cx="15770847"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FFFFFF"/>
                </a:solidFill>
                <a:latin typeface="Montserrat"/>
                <a:ea typeface="Montserrat"/>
                <a:cs typeface="Montserrat"/>
                <a:sym typeface="Montserrat"/>
              </a:rPr>
              <a:t>INSTITUTIONAL LINKAGES, COLLABORATIONS &amp; PARTNERSHIPS</a:t>
            </a:r>
            <a:endParaRPr/>
          </a:p>
        </p:txBody>
      </p:sp>
      <p:sp>
        <p:nvSpPr>
          <p:cNvPr id="664" name="Google Shape;664;p38"/>
          <p:cNvSpPr/>
          <p:nvPr/>
        </p:nvSpPr>
        <p:spPr>
          <a:xfrm>
            <a:off x="379023" y="2171700"/>
            <a:ext cx="838299" cy="85301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EE9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8"/>
          <p:cNvSpPr txBox="1"/>
          <p:nvPr/>
        </p:nvSpPr>
        <p:spPr>
          <a:xfrm>
            <a:off x="448921" y="1447227"/>
            <a:ext cx="633139" cy="1488869"/>
          </a:xfrm>
          <a:prstGeom prst="rect">
            <a:avLst/>
          </a:prstGeom>
          <a:noFill/>
          <a:ln>
            <a:noFill/>
          </a:ln>
        </p:spPr>
        <p:txBody>
          <a:bodyPr anchorCtr="0" anchor="t" bIns="0" lIns="0" spcFirstLastPara="1" rIns="0" wrap="square" tIns="0">
            <a:spAutoFit/>
          </a:bodyPr>
          <a:lstStyle/>
          <a:p>
            <a:pPr indent="0" lvl="0" marL="0" marR="0" rtl="0" algn="ctr">
              <a:lnSpc>
                <a:spcPct val="320000"/>
              </a:lnSpc>
              <a:spcBef>
                <a:spcPts val="0"/>
              </a:spcBef>
              <a:spcAft>
                <a:spcPts val="0"/>
              </a:spcAft>
              <a:buNone/>
            </a:pPr>
            <a:r>
              <a:rPr b="1" lang="en-US" sz="4400">
                <a:solidFill>
                  <a:schemeClr val="dk1"/>
                </a:solidFill>
                <a:latin typeface="Inter"/>
                <a:ea typeface="Inter"/>
                <a:cs typeface="Inter"/>
                <a:sym typeface="Inter"/>
              </a:rPr>
              <a:t>5</a:t>
            </a:r>
            <a:endParaRPr/>
          </a:p>
        </p:txBody>
      </p:sp>
      <p:sp>
        <p:nvSpPr>
          <p:cNvPr id="666" name="Google Shape;666;p38"/>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7">
              <a:alphaModFix/>
            </a:blip>
            <a:stretch>
              <a:fillRect b="0" l="0" r="0" t="0"/>
            </a:stretch>
          </a:blipFill>
          <a:ln>
            <a:noFill/>
          </a:ln>
        </p:spPr>
      </p:sp>
      <p:pic>
        <p:nvPicPr>
          <p:cNvPr id="667" name="Google Shape;667;p38"/>
          <p:cNvPicPr preferRelativeResize="0"/>
          <p:nvPr/>
        </p:nvPicPr>
        <p:blipFill rotWithShape="1">
          <a:blip r:embed="rId8">
            <a:alphaModFix/>
          </a:blip>
          <a:srcRect b="0" l="0" r="0" t="0"/>
          <a:stretch/>
        </p:blipFill>
        <p:spPr>
          <a:xfrm>
            <a:off x="2533436" y="9247776"/>
            <a:ext cx="974998" cy="974998"/>
          </a:xfrm>
          <a:prstGeom prst="rect">
            <a:avLst/>
          </a:prstGeom>
          <a:noFill/>
          <a:ln>
            <a:noFill/>
          </a:ln>
        </p:spPr>
      </p:pic>
      <p:pic>
        <p:nvPicPr>
          <p:cNvPr id="668" name="Google Shape;668;p38"/>
          <p:cNvPicPr preferRelativeResize="0"/>
          <p:nvPr/>
        </p:nvPicPr>
        <p:blipFill rotWithShape="1">
          <a:blip r:embed="rId9">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pic>
        <p:nvPicPr>
          <p:cNvPr id="673" name="Google Shape;673;p39"/>
          <p:cNvPicPr preferRelativeResize="0"/>
          <p:nvPr/>
        </p:nvPicPr>
        <p:blipFill rotWithShape="1">
          <a:blip r:embed="rId3">
            <a:alphaModFix amt="19999"/>
          </a:blip>
          <a:srcRect b="19028" l="0" r="0" t="19028"/>
          <a:stretch/>
        </p:blipFill>
        <p:spPr>
          <a:xfrm>
            <a:off x="0" y="0"/>
            <a:ext cx="18288000" cy="11327610"/>
          </a:xfrm>
          <a:prstGeom prst="rect">
            <a:avLst/>
          </a:prstGeom>
          <a:noFill/>
          <a:ln>
            <a:noFill/>
          </a:ln>
        </p:spPr>
      </p:pic>
      <p:sp>
        <p:nvSpPr>
          <p:cNvPr id="674" name="Google Shape;674;p39"/>
          <p:cNvSpPr txBox="1"/>
          <p:nvPr/>
        </p:nvSpPr>
        <p:spPr>
          <a:xfrm>
            <a:off x="0" y="712470"/>
            <a:ext cx="8022045" cy="68008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u="sng">
                <a:solidFill>
                  <a:srgbClr val="006633"/>
                </a:solidFill>
                <a:latin typeface="Montserrat"/>
                <a:ea typeface="Montserrat"/>
                <a:cs typeface="Montserrat"/>
                <a:sym typeface="Montserrat"/>
              </a:rPr>
              <a:t>BEST PRACTICES</a:t>
            </a:r>
            <a:endParaRPr/>
          </a:p>
        </p:txBody>
      </p:sp>
      <p:sp>
        <p:nvSpPr>
          <p:cNvPr id="675" name="Google Shape;675;p39"/>
          <p:cNvSpPr/>
          <p:nvPr/>
        </p:nvSpPr>
        <p:spPr>
          <a:xfrm rot="5400000">
            <a:off x="8376764" y="-4735656"/>
            <a:ext cx="1021015" cy="17306566"/>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9"/>
          <p:cNvSpPr txBox="1"/>
          <p:nvPr/>
        </p:nvSpPr>
        <p:spPr>
          <a:xfrm>
            <a:off x="348288" y="3530944"/>
            <a:ext cx="16897948" cy="718145"/>
          </a:xfrm>
          <a:prstGeom prst="rect">
            <a:avLst/>
          </a:prstGeom>
          <a:noFill/>
          <a:ln>
            <a:noFill/>
          </a:ln>
        </p:spPr>
        <p:txBody>
          <a:bodyPr anchorCtr="0" anchor="t" bIns="0" lIns="0" spcFirstLastPara="1" rIns="0" wrap="square" tIns="0">
            <a:spAutoFit/>
          </a:bodyPr>
          <a:lstStyle/>
          <a:p>
            <a:pPr indent="0" lvl="0" marL="0" marR="0" rtl="0" algn="l">
              <a:lnSpc>
                <a:spcPct val="109995"/>
              </a:lnSpc>
              <a:spcBef>
                <a:spcPts val="0"/>
              </a:spcBef>
              <a:spcAft>
                <a:spcPts val="0"/>
              </a:spcAft>
              <a:buNone/>
            </a:pPr>
            <a:r>
              <a:rPr lang="en-US" sz="2501">
                <a:solidFill>
                  <a:srgbClr val="FFFFFF"/>
                </a:solidFill>
                <a:latin typeface="Montserrat"/>
                <a:ea typeface="Montserrat"/>
                <a:cs typeface="Montserrat"/>
                <a:sym typeface="Montserrat"/>
              </a:rPr>
              <a:t>In the document</a:t>
            </a:r>
            <a:r>
              <a:rPr b="1" lang="en-US" sz="2501" u="sng">
                <a:solidFill>
                  <a:srgbClr val="0000FF"/>
                </a:solidFill>
                <a:latin typeface="Montserrat"/>
                <a:ea typeface="Montserrat"/>
                <a:cs typeface="Montserrat"/>
                <a:sym typeface="Montserrat"/>
                <a:hlinkClick r:id="rId4">
                  <a:extLst>
                    <a:ext uri="{A12FA001-AC4F-418D-AE19-62706E023703}">
                      <ahyp:hlinkClr val="tx"/>
                    </a:ext>
                  </a:extLst>
                </a:hlinkClick>
              </a:rPr>
              <a:t> </a:t>
            </a:r>
            <a:r>
              <a:rPr lang="en-US" sz="2501" u="sng">
                <a:solidFill>
                  <a:schemeClr val="dk1"/>
                </a:solidFill>
                <a:highlight>
                  <a:srgbClr val="C0C0C0"/>
                </a:highlight>
                <a:latin typeface="Montserrat"/>
                <a:ea typeface="Montserrat"/>
                <a:cs typeface="Montserrat"/>
                <a:sym typeface="Montserrat"/>
                <a:hlinkClick r:id="rId5">
                  <a:extLst>
                    <a:ext uri="{A12FA001-AC4F-418D-AE19-62706E023703}">
                      <ahyp:hlinkClr val="tx"/>
                    </a:ext>
                  </a:extLst>
                </a:hlinkClick>
              </a:rPr>
              <a:t>DIETs Potential and Possibilities</a:t>
            </a:r>
            <a:r>
              <a:rPr lang="en-US" sz="2501">
                <a:solidFill>
                  <a:srgbClr val="FFFFFF"/>
                </a:solidFill>
                <a:latin typeface="Montserrat"/>
                <a:ea typeface="Montserrat"/>
                <a:cs typeface="Montserrat"/>
                <a:sym typeface="Montserrat"/>
              </a:rPr>
              <a:t>, there are several best practices listed. </a:t>
            </a:r>
            <a:endParaRPr/>
          </a:p>
          <a:p>
            <a:pPr indent="0" lvl="0" marL="0" marR="0" rtl="0" algn="l">
              <a:lnSpc>
                <a:spcPct val="109995"/>
              </a:lnSpc>
              <a:spcBef>
                <a:spcPts val="0"/>
              </a:spcBef>
              <a:spcAft>
                <a:spcPts val="0"/>
              </a:spcAft>
              <a:buNone/>
            </a:pPr>
            <a:r>
              <a:rPr lang="en-US" sz="2501">
                <a:solidFill>
                  <a:srgbClr val="FFFFFF"/>
                </a:solidFill>
                <a:latin typeface="Montserrat"/>
                <a:ea typeface="Montserrat"/>
                <a:cs typeface="Montserrat"/>
                <a:sym typeface="Montserrat"/>
              </a:rPr>
              <a:t>Particularly Box 2.2 on Page 6, Box 3.1 on Page 10 and Box 6.5 on Page 21 are worth noting.</a:t>
            </a:r>
            <a:endParaRPr/>
          </a:p>
        </p:txBody>
      </p:sp>
      <p:sp>
        <p:nvSpPr>
          <p:cNvPr id="677" name="Google Shape;677;p39"/>
          <p:cNvSpPr/>
          <p:nvPr/>
        </p:nvSpPr>
        <p:spPr>
          <a:xfrm rot="5400000">
            <a:off x="8375241" y="-3506011"/>
            <a:ext cx="1024060" cy="17306566"/>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9"/>
          <p:cNvSpPr txBox="1"/>
          <p:nvPr/>
        </p:nvSpPr>
        <p:spPr>
          <a:xfrm>
            <a:off x="348288" y="4759067"/>
            <a:ext cx="17211316" cy="698523"/>
          </a:xfrm>
          <a:prstGeom prst="rect">
            <a:avLst/>
          </a:prstGeom>
          <a:noFill/>
          <a:ln>
            <a:noFill/>
          </a:ln>
        </p:spPr>
        <p:txBody>
          <a:bodyPr anchorCtr="0" anchor="t" bIns="0" lIns="0" spcFirstLastPara="1" rIns="0" wrap="square" tIns="0">
            <a:spAutoFit/>
          </a:bodyPr>
          <a:lstStyle/>
          <a:p>
            <a:pPr indent="0" lvl="0" marL="0" marR="0" rtl="0" algn="l">
              <a:lnSpc>
                <a:spcPct val="109995"/>
              </a:lnSpc>
              <a:spcBef>
                <a:spcPts val="0"/>
              </a:spcBef>
              <a:spcAft>
                <a:spcPts val="0"/>
              </a:spcAft>
              <a:buNone/>
            </a:pPr>
            <a:r>
              <a:rPr lang="en-US" sz="2501">
                <a:solidFill>
                  <a:srgbClr val="FFFFFF"/>
                </a:solidFill>
                <a:latin typeface="Montserrat"/>
                <a:ea typeface="Montserrat"/>
                <a:cs typeface="Montserrat"/>
                <a:sym typeface="Montserrat"/>
              </a:rPr>
              <a:t>The Kerala state DIETs are one of the most active functioning DIETs in the country. A visit to Kerala to understand the state's DIET model would be helpful.</a:t>
            </a:r>
            <a:endParaRPr/>
          </a:p>
        </p:txBody>
      </p:sp>
      <p:sp>
        <p:nvSpPr>
          <p:cNvPr id="679" name="Google Shape;679;p39"/>
          <p:cNvSpPr/>
          <p:nvPr/>
        </p:nvSpPr>
        <p:spPr>
          <a:xfrm rot="5400000">
            <a:off x="8435360" y="-4878201"/>
            <a:ext cx="825632" cy="1487837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9"/>
          <p:cNvSpPr txBox="1"/>
          <p:nvPr/>
        </p:nvSpPr>
        <p:spPr>
          <a:xfrm>
            <a:off x="1505870" y="2258221"/>
            <a:ext cx="15770847" cy="6229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lang="en-US" sz="3599" u="sng">
                <a:solidFill>
                  <a:srgbClr val="FFFFFF"/>
                </a:solidFill>
                <a:latin typeface="Montserrat"/>
                <a:ea typeface="Montserrat"/>
                <a:cs typeface="Montserrat"/>
                <a:sym typeface="Montserrat"/>
              </a:rPr>
              <a:t>DEVELOPING DECENTRALIZED AUTONOMOUS INSTITUTIONS</a:t>
            </a:r>
            <a:endParaRPr/>
          </a:p>
        </p:txBody>
      </p:sp>
      <p:sp>
        <p:nvSpPr>
          <p:cNvPr id="681" name="Google Shape;681;p39"/>
          <p:cNvSpPr/>
          <p:nvPr/>
        </p:nvSpPr>
        <p:spPr>
          <a:xfrm>
            <a:off x="379023" y="2171700"/>
            <a:ext cx="838299" cy="85301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EE9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9"/>
          <p:cNvSpPr txBox="1"/>
          <p:nvPr/>
        </p:nvSpPr>
        <p:spPr>
          <a:xfrm>
            <a:off x="448921" y="1447227"/>
            <a:ext cx="633139" cy="1488869"/>
          </a:xfrm>
          <a:prstGeom prst="rect">
            <a:avLst/>
          </a:prstGeom>
          <a:noFill/>
          <a:ln>
            <a:noFill/>
          </a:ln>
        </p:spPr>
        <p:txBody>
          <a:bodyPr anchorCtr="0" anchor="t" bIns="0" lIns="0" spcFirstLastPara="1" rIns="0" wrap="square" tIns="0">
            <a:spAutoFit/>
          </a:bodyPr>
          <a:lstStyle/>
          <a:p>
            <a:pPr indent="0" lvl="0" marL="0" marR="0" rtl="0" algn="ctr">
              <a:lnSpc>
                <a:spcPct val="320000"/>
              </a:lnSpc>
              <a:spcBef>
                <a:spcPts val="0"/>
              </a:spcBef>
              <a:spcAft>
                <a:spcPts val="0"/>
              </a:spcAft>
              <a:buNone/>
            </a:pPr>
            <a:r>
              <a:rPr b="1" lang="en-US" sz="4400">
                <a:solidFill>
                  <a:schemeClr val="dk1"/>
                </a:solidFill>
                <a:latin typeface="Inter"/>
                <a:ea typeface="Inter"/>
                <a:cs typeface="Inter"/>
                <a:sym typeface="Inter"/>
              </a:rPr>
              <a:t>6</a:t>
            </a:r>
            <a:endParaRPr/>
          </a:p>
        </p:txBody>
      </p:sp>
      <p:sp>
        <p:nvSpPr>
          <p:cNvPr id="683" name="Google Shape;683;p39"/>
          <p:cNvSpPr/>
          <p:nvPr/>
        </p:nvSpPr>
        <p:spPr>
          <a:xfrm>
            <a:off x="62403" y="9059080"/>
            <a:ext cx="1232998" cy="1298575"/>
          </a:xfrm>
          <a:custGeom>
            <a:rect b="b" l="l" r="r" t="t"/>
            <a:pathLst>
              <a:path extrusionOk="0" h="2091939" w="2033103">
                <a:moveTo>
                  <a:pt x="0" y="0"/>
                </a:moveTo>
                <a:lnTo>
                  <a:pt x="2033103" y="0"/>
                </a:lnTo>
                <a:lnTo>
                  <a:pt x="2033103" y="2091939"/>
                </a:lnTo>
                <a:lnTo>
                  <a:pt x="0" y="2091939"/>
                </a:lnTo>
                <a:lnTo>
                  <a:pt x="0" y="0"/>
                </a:lnTo>
                <a:close/>
              </a:path>
            </a:pathLst>
          </a:custGeom>
          <a:blipFill rotWithShape="1">
            <a:blip r:embed="rId6">
              <a:alphaModFix/>
            </a:blip>
            <a:stretch>
              <a:fillRect b="0" l="0" r="0" t="0"/>
            </a:stretch>
          </a:blipFill>
          <a:ln>
            <a:noFill/>
          </a:ln>
        </p:spPr>
      </p:sp>
      <p:pic>
        <p:nvPicPr>
          <p:cNvPr id="684" name="Google Shape;684;p39"/>
          <p:cNvPicPr preferRelativeResize="0"/>
          <p:nvPr/>
        </p:nvPicPr>
        <p:blipFill rotWithShape="1">
          <a:blip r:embed="rId7">
            <a:alphaModFix/>
          </a:blip>
          <a:srcRect b="0" l="0" r="0" t="0"/>
          <a:stretch/>
        </p:blipFill>
        <p:spPr>
          <a:xfrm>
            <a:off x="2533436" y="9247776"/>
            <a:ext cx="974998" cy="974998"/>
          </a:xfrm>
          <a:prstGeom prst="rect">
            <a:avLst/>
          </a:prstGeom>
          <a:noFill/>
          <a:ln>
            <a:noFill/>
          </a:ln>
        </p:spPr>
      </p:pic>
      <p:pic>
        <p:nvPicPr>
          <p:cNvPr id="685" name="Google Shape;685;p39"/>
          <p:cNvPicPr preferRelativeResize="0"/>
          <p:nvPr/>
        </p:nvPicPr>
        <p:blipFill rotWithShape="1">
          <a:blip r:embed="rId8">
            <a:alphaModFix/>
          </a:blip>
          <a:srcRect b="0" l="0" r="0" t="0"/>
          <a:stretch/>
        </p:blipFill>
        <p:spPr>
          <a:xfrm>
            <a:off x="1357804" y="9643622"/>
            <a:ext cx="974998" cy="243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ph type="title"/>
          </p:nvPr>
        </p:nvSpPr>
        <p:spPr>
          <a:xfrm>
            <a:off x="1366835" y="580413"/>
            <a:ext cx="15554330" cy="73866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C7C30"/>
              </a:buClr>
              <a:buSzPts val="1400"/>
              <a:buFont typeface="Arial"/>
              <a:buNone/>
            </a:pPr>
            <a:r>
              <a:rPr lang="en-US"/>
              <a:t>Our Geographic Footprint</a:t>
            </a:r>
            <a:endParaRPr/>
          </a:p>
        </p:txBody>
      </p:sp>
      <p:pic>
        <p:nvPicPr>
          <p:cNvPr id="127" name="Google Shape;127;p4"/>
          <p:cNvPicPr preferRelativeResize="0"/>
          <p:nvPr/>
        </p:nvPicPr>
        <p:blipFill rotWithShape="1">
          <a:blip r:embed="rId3">
            <a:alphaModFix/>
          </a:blip>
          <a:srcRect b="0" l="0" r="0" t="0"/>
          <a:stretch/>
        </p:blipFill>
        <p:spPr>
          <a:xfrm>
            <a:off x="3302763" y="1697057"/>
            <a:ext cx="13727937" cy="8099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sp>
        <p:nvSpPr>
          <p:cNvPr id="136" name="Google Shape;136;p5"/>
          <p:cNvSpPr txBox="1"/>
          <p:nvPr/>
        </p:nvSpPr>
        <p:spPr>
          <a:xfrm>
            <a:off x="142487" y="4969181"/>
            <a:ext cx="2759773" cy="384721"/>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OBJECTIVES</a:t>
            </a:r>
            <a:endParaRPr/>
          </a:p>
        </p:txBody>
      </p:sp>
      <p:sp>
        <p:nvSpPr>
          <p:cNvPr id="137" name="Google Shape;137;p5"/>
          <p:cNvSpPr txBox="1"/>
          <p:nvPr/>
        </p:nvSpPr>
        <p:spPr>
          <a:xfrm>
            <a:off x="4572000" y="190500"/>
            <a:ext cx="13573513" cy="5343514"/>
          </a:xfrm>
          <a:prstGeom prst="rect">
            <a:avLst/>
          </a:prstGeom>
          <a:noFill/>
          <a:ln>
            <a:noFill/>
          </a:ln>
        </p:spPr>
        <p:txBody>
          <a:bodyPr anchorCtr="0" anchor="t" bIns="0" lIns="0" spcFirstLastPara="1" rIns="0" wrap="square" tIns="0">
            <a:spAutoFit/>
          </a:bodyPr>
          <a:lstStyle/>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Design, adoption and implementation of the existing (revised) pre-service curriculum to inform further curricular and pedagogical reform </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Design and implementation of teacher professional development programmes to understand the successes, gaps and opportunities for implementing blended and online professional development of teachers </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Teaching and learning and adopting active and experiential pedagogical practices and developing student’s 21</a:t>
            </a:r>
            <a:r>
              <a:rPr baseline="30000" lang="en-US" sz="2800">
                <a:solidFill>
                  <a:srgbClr val="006633"/>
                </a:solidFill>
                <a:latin typeface="Montserrat"/>
                <a:ea typeface="Montserrat"/>
                <a:cs typeface="Montserrat"/>
                <a:sym typeface="Montserrat"/>
              </a:rPr>
              <a:t>st</a:t>
            </a:r>
            <a:r>
              <a:rPr lang="en-US" sz="2800">
                <a:solidFill>
                  <a:srgbClr val="006633"/>
                </a:solidFill>
                <a:latin typeface="Montserrat"/>
                <a:ea typeface="Montserrat"/>
                <a:cs typeface="Montserrat"/>
                <a:sym typeface="Montserrat"/>
              </a:rPr>
              <a:t>-century skills </a:t>
            </a:r>
            <a:endParaRPr/>
          </a:p>
          <a:p>
            <a:pPr indent="-279400" lvl="0" marL="457200" marR="0" rtl="0" algn="l">
              <a:lnSpc>
                <a:spcPct val="125750"/>
              </a:lnSpc>
              <a:spcBef>
                <a:spcPts val="0"/>
              </a:spcBef>
              <a:spcAft>
                <a:spcPts val="0"/>
              </a:spcAft>
              <a:buClr>
                <a:schemeClr val="dk1"/>
              </a:buClr>
              <a:buSzPts val="2800"/>
              <a:buFont typeface="Arial"/>
              <a:buNone/>
            </a:pPr>
            <a:r>
              <a:t/>
            </a:r>
            <a:endParaRPr sz="2800">
              <a:solidFill>
                <a:srgbClr val="006633"/>
              </a:solidFill>
              <a:latin typeface="Montserrat"/>
              <a:ea typeface="Montserrat"/>
              <a:cs typeface="Montserrat"/>
              <a:sym typeface="Montserrat"/>
            </a:endParaRPr>
          </a:p>
          <a:p>
            <a:pPr indent="-457200" lvl="0" marL="457200" marR="0" rtl="0" algn="l">
              <a:lnSpc>
                <a:spcPct val="125750"/>
              </a:lnSpc>
              <a:spcBef>
                <a:spcPts val="0"/>
              </a:spcBef>
              <a:spcAft>
                <a:spcPts val="0"/>
              </a:spcAft>
              <a:buClr>
                <a:srgbClr val="006633"/>
              </a:buClr>
              <a:buSzPts val="2800"/>
              <a:buFont typeface="Arial"/>
              <a:buChar char="•"/>
            </a:pPr>
            <a:r>
              <a:rPr lang="en-US" sz="2800">
                <a:solidFill>
                  <a:srgbClr val="006633"/>
                </a:solidFill>
                <a:latin typeface="Montserrat"/>
                <a:ea typeface="Montserrat"/>
                <a:cs typeface="Montserrat"/>
                <a:sym typeface="Montserrat"/>
              </a:rPr>
              <a:t>The functioning of DIETS as key institutes for academic development and support of teachers at the district level</a:t>
            </a:r>
            <a:endParaRPr/>
          </a:p>
        </p:txBody>
      </p:sp>
      <p:pic>
        <p:nvPicPr>
          <p:cNvPr id="138" name="Google Shape;138;p5"/>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139" name="Google Shape;139;p5"/>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pic>
        <p:nvPicPr>
          <p:cNvPr descr="A group of people standing in a line&#10;&#10;Description automatically generated" id="140" name="Google Shape;140;p5"/>
          <p:cNvPicPr preferRelativeResize="0"/>
          <p:nvPr/>
        </p:nvPicPr>
        <p:blipFill rotWithShape="1">
          <a:blip r:embed="rId6">
            <a:alphaModFix/>
          </a:blip>
          <a:srcRect b="0" l="0" r="0" t="0"/>
          <a:stretch/>
        </p:blipFill>
        <p:spPr>
          <a:xfrm>
            <a:off x="8305419" y="6022194"/>
            <a:ext cx="5562600" cy="4171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
          <p:cNvSpPr txBox="1"/>
          <p:nvPr/>
        </p:nvSpPr>
        <p:spPr>
          <a:xfrm>
            <a:off x="256787" y="4783444"/>
            <a:ext cx="2759773" cy="748687"/>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RESEARCH</a:t>
            </a:r>
            <a:endParaRPr/>
          </a:p>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QUESTIONS</a:t>
            </a:r>
            <a:endParaRPr/>
          </a:p>
        </p:txBody>
      </p:sp>
      <p:sp>
        <p:nvSpPr>
          <p:cNvPr id="149" name="Google Shape;149;p6"/>
          <p:cNvSpPr txBox="1"/>
          <p:nvPr/>
        </p:nvSpPr>
        <p:spPr>
          <a:xfrm>
            <a:off x="10210800" y="1568449"/>
            <a:ext cx="7421302" cy="2693045"/>
          </a:xfrm>
          <a:prstGeom prst="rect">
            <a:avLst/>
          </a:prstGeom>
          <a:noFill/>
          <a:ln>
            <a:noFill/>
          </a:ln>
        </p:spPr>
        <p:txBody>
          <a:bodyPr anchorCtr="0" anchor="t" bIns="0" lIns="0" spcFirstLastPara="1" rIns="0" wrap="square" tIns="0">
            <a:spAutoFit/>
          </a:bodyPr>
          <a:lstStyle/>
          <a:p>
            <a:pPr indent="0" lvl="0" marL="0" marR="0" rtl="0" algn="l">
              <a:lnSpc>
                <a:spcPct val="117366"/>
              </a:lnSpc>
              <a:spcBef>
                <a:spcPts val="0"/>
              </a:spcBef>
              <a:spcAft>
                <a:spcPts val="0"/>
              </a:spcAft>
              <a:buNone/>
            </a:pPr>
            <a:r>
              <a:rPr lang="en-US" sz="3000">
                <a:solidFill>
                  <a:srgbClr val="006633"/>
                </a:solidFill>
                <a:latin typeface="Montserrat"/>
                <a:ea typeface="Montserrat"/>
                <a:cs typeface="Montserrat"/>
                <a:sym typeface="Montserrat"/>
              </a:rPr>
              <a:t>What are the highlights and gaps of the existing D.El.Ed curriculum </a:t>
            </a:r>
            <a:endParaRPr/>
          </a:p>
          <a:p>
            <a:pPr indent="0" lvl="0" marL="0" marR="0" rtl="0" algn="l">
              <a:lnSpc>
                <a:spcPct val="117366"/>
              </a:lnSpc>
              <a:spcBef>
                <a:spcPts val="0"/>
              </a:spcBef>
              <a:spcAft>
                <a:spcPts val="0"/>
              </a:spcAft>
              <a:buNone/>
            </a:pPr>
            <a:r>
              <a:rPr lang="en-US" sz="3000">
                <a:solidFill>
                  <a:srgbClr val="006633"/>
                </a:solidFill>
                <a:latin typeface="Montserrat"/>
                <a:ea typeface="Montserrat"/>
                <a:cs typeface="Montserrat"/>
                <a:sym typeface="Montserrat"/>
              </a:rPr>
              <a:t>vis-à-vis research-based teacher education models, NCFTE 2009 framework and the recommendations of the NEP 2020?</a:t>
            </a:r>
            <a:endParaRPr/>
          </a:p>
        </p:txBody>
      </p:sp>
      <p:sp>
        <p:nvSpPr>
          <p:cNvPr id="150" name="Google Shape;150;p6"/>
          <p:cNvSpPr txBox="1"/>
          <p:nvPr/>
        </p:nvSpPr>
        <p:spPr>
          <a:xfrm>
            <a:off x="5116074" y="5978817"/>
            <a:ext cx="12868158" cy="4039567"/>
          </a:xfrm>
          <a:prstGeom prst="rect">
            <a:avLst/>
          </a:prstGeom>
          <a:noFill/>
          <a:ln>
            <a:noFill/>
          </a:ln>
        </p:spPr>
        <p:txBody>
          <a:bodyPr anchorCtr="0" anchor="t" bIns="0" lIns="0" spcFirstLastPara="1" rIns="0" wrap="square" tIns="0">
            <a:spAutoFit/>
          </a:bodyPr>
          <a:lstStyle/>
          <a:p>
            <a:pPr indent="0" lvl="0" marL="0" marR="0" rtl="0" algn="l">
              <a:lnSpc>
                <a:spcPct val="117366"/>
              </a:lnSpc>
              <a:spcBef>
                <a:spcPts val="0"/>
              </a:spcBef>
              <a:spcAft>
                <a:spcPts val="0"/>
              </a:spcAft>
              <a:buNone/>
            </a:pPr>
            <a:r>
              <a:rPr lang="en-US" sz="3000">
                <a:solidFill>
                  <a:srgbClr val="006633"/>
                </a:solidFill>
                <a:latin typeface="Montserrat"/>
                <a:ea typeface="Montserrat"/>
                <a:cs typeface="Montserrat"/>
                <a:sym typeface="Montserrat"/>
              </a:rPr>
              <a:t>How efficient and effective are teacher development processes and implementation (pre-service and in-service) programmes and other DIET activities undertaken in the DIETs? </a:t>
            </a:r>
            <a:endParaRPr/>
          </a:p>
          <a:p>
            <a:pPr indent="0" lvl="0" marL="0" marR="0" rtl="0" algn="l">
              <a:lnSpc>
                <a:spcPct val="117366"/>
              </a:lnSpc>
              <a:spcBef>
                <a:spcPts val="0"/>
              </a:spcBef>
              <a:spcAft>
                <a:spcPts val="0"/>
              </a:spcAft>
              <a:buNone/>
            </a:pPr>
            <a:r>
              <a:t/>
            </a:r>
            <a:endParaRPr sz="3000">
              <a:solidFill>
                <a:srgbClr val="006633"/>
              </a:solidFill>
              <a:latin typeface="Montserrat"/>
              <a:ea typeface="Montserrat"/>
              <a:cs typeface="Montserrat"/>
              <a:sym typeface="Montserrat"/>
            </a:endParaRPr>
          </a:p>
          <a:p>
            <a:pPr indent="0" lvl="0" marL="0" marR="0" rtl="0" algn="l">
              <a:lnSpc>
                <a:spcPct val="117366"/>
              </a:lnSpc>
              <a:spcBef>
                <a:spcPts val="0"/>
              </a:spcBef>
              <a:spcAft>
                <a:spcPts val="0"/>
              </a:spcAft>
              <a:buNone/>
            </a:pPr>
            <a:r>
              <a:rPr lang="en-US" sz="3000">
                <a:solidFill>
                  <a:srgbClr val="006633"/>
                </a:solidFill>
                <a:latin typeface="Montserrat"/>
                <a:ea typeface="Montserrat"/>
                <a:cs typeface="Montserrat"/>
                <a:sym typeface="Montserrat"/>
              </a:rPr>
              <a:t>What are the availability, utilisation and needs of physical resources and staffing (faculty and staff) of DIETs? </a:t>
            </a:r>
            <a:endParaRPr/>
          </a:p>
          <a:p>
            <a:pPr indent="0" lvl="0" marL="0" marR="0" rtl="0" algn="l">
              <a:lnSpc>
                <a:spcPct val="117366"/>
              </a:lnSpc>
              <a:spcBef>
                <a:spcPts val="0"/>
              </a:spcBef>
              <a:spcAft>
                <a:spcPts val="0"/>
              </a:spcAft>
              <a:buNone/>
            </a:pPr>
            <a:r>
              <a:t/>
            </a:r>
            <a:endParaRPr sz="3000">
              <a:solidFill>
                <a:srgbClr val="006633"/>
              </a:solidFill>
              <a:latin typeface="Montserrat"/>
              <a:ea typeface="Montserrat"/>
              <a:cs typeface="Montserrat"/>
              <a:sym typeface="Montserrat"/>
            </a:endParaRPr>
          </a:p>
          <a:p>
            <a:pPr indent="0" lvl="0" marL="0" marR="0" rtl="0" algn="l">
              <a:lnSpc>
                <a:spcPct val="117366"/>
              </a:lnSpc>
              <a:spcBef>
                <a:spcPts val="0"/>
              </a:spcBef>
              <a:spcAft>
                <a:spcPts val="0"/>
              </a:spcAft>
              <a:buNone/>
            </a:pPr>
            <a:r>
              <a:rPr lang="en-US" sz="3000">
                <a:solidFill>
                  <a:srgbClr val="006633"/>
                </a:solidFill>
                <a:latin typeface="Montserrat"/>
                <a:ea typeface="Montserrat"/>
                <a:cs typeface="Montserrat"/>
                <a:sym typeface="Montserrat"/>
              </a:rPr>
              <a:t>What gaps must be filled for DIETs to be developed and function as Centres of Excellence in Teacher Education?</a:t>
            </a:r>
            <a:endParaRPr/>
          </a:p>
        </p:txBody>
      </p:sp>
      <p:sp>
        <p:nvSpPr>
          <p:cNvPr id="151" name="Google Shape;151;p6"/>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152" name="Google Shape;152;p6"/>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153" name="Google Shape;153;p6"/>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pic>
        <p:nvPicPr>
          <p:cNvPr descr="A group of people sitting at a table in a library&#10;&#10;Description automatically generated" id="154" name="Google Shape;154;p6"/>
          <p:cNvPicPr preferRelativeResize="0"/>
          <p:nvPr/>
        </p:nvPicPr>
        <p:blipFill rotWithShape="1">
          <a:blip r:embed="rId6">
            <a:alphaModFix/>
          </a:blip>
          <a:srcRect b="0" l="0" r="0" t="0"/>
          <a:stretch/>
        </p:blipFill>
        <p:spPr>
          <a:xfrm>
            <a:off x="4805612" y="723900"/>
            <a:ext cx="4953000" cy="3714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txBox="1"/>
          <p:nvPr/>
        </p:nvSpPr>
        <p:spPr>
          <a:xfrm>
            <a:off x="83178" y="4610100"/>
            <a:ext cx="2867413" cy="384721"/>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METHODOLOGY</a:t>
            </a:r>
            <a:endParaRPr/>
          </a:p>
        </p:txBody>
      </p:sp>
      <p:sp>
        <p:nvSpPr>
          <p:cNvPr id="163" name="Google Shape;163;p7"/>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164" name="Google Shape;164;p7"/>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165" name="Google Shape;165;p7"/>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sp>
        <p:nvSpPr>
          <p:cNvPr id="166" name="Google Shape;166;p7"/>
          <p:cNvSpPr txBox="1"/>
          <p:nvPr/>
        </p:nvSpPr>
        <p:spPr>
          <a:xfrm>
            <a:off x="4503420" y="4958834"/>
            <a:ext cx="91897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67" name="Google Shape;167;p7"/>
          <p:cNvPicPr preferRelativeResize="0"/>
          <p:nvPr/>
        </p:nvPicPr>
        <p:blipFill rotWithShape="1">
          <a:blip r:embed="rId6">
            <a:alphaModFix/>
          </a:blip>
          <a:srcRect b="0" l="0" r="0" t="0"/>
          <a:stretch/>
        </p:blipFill>
        <p:spPr>
          <a:xfrm>
            <a:off x="4503420" y="2209800"/>
            <a:ext cx="13701402" cy="5067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txBox="1"/>
          <p:nvPr/>
        </p:nvSpPr>
        <p:spPr>
          <a:xfrm>
            <a:off x="83178" y="4610100"/>
            <a:ext cx="2867413" cy="1538883"/>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METHODOLOGY</a:t>
            </a:r>
            <a:endParaRPr/>
          </a:p>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Curriculum Review</a:t>
            </a:r>
            <a:endParaRPr/>
          </a:p>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Framework</a:t>
            </a:r>
            <a:endParaRPr/>
          </a:p>
        </p:txBody>
      </p:sp>
      <p:sp>
        <p:nvSpPr>
          <p:cNvPr id="176" name="Google Shape;176;p8"/>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177" name="Google Shape;177;p8"/>
          <p:cNvPicPr preferRelativeResize="0"/>
          <p:nvPr/>
        </p:nvPicPr>
        <p:blipFill rotWithShape="1">
          <a:blip r:embed="rId4">
            <a:alphaModFix/>
          </a:blip>
          <a:srcRect b="0" l="0" r="0" t="0"/>
          <a:stretch/>
        </p:blipFill>
        <p:spPr>
          <a:xfrm>
            <a:off x="1716369" y="8929433"/>
            <a:ext cx="1168254" cy="1168254"/>
          </a:xfrm>
          <a:prstGeom prst="rect">
            <a:avLst/>
          </a:prstGeom>
          <a:noFill/>
          <a:ln>
            <a:noFill/>
          </a:ln>
        </p:spPr>
      </p:pic>
      <p:pic>
        <p:nvPicPr>
          <p:cNvPr id="178" name="Google Shape;178;p8"/>
          <p:cNvPicPr preferRelativeResize="0"/>
          <p:nvPr/>
        </p:nvPicPr>
        <p:blipFill rotWithShape="1">
          <a:blip r:embed="rId5">
            <a:alphaModFix/>
          </a:blip>
          <a:srcRect b="0" l="0" r="0" t="0"/>
          <a:stretch/>
        </p:blipFill>
        <p:spPr>
          <a:xfrm>
            <a:off x="152400" y="9332585"/>
            <a:ext cx="1447800" cy="361950"/>
          </a:xfrm>
          <a:prstGeom prst="rect">
            <a:avLst/>
          </a:prstGeom>
          <a:noFill/>
          <a:ln>
            <a:noFill/>
          </a:ln>
        </p:spPr>
      </p:pic>
      <p:pic>
        <p:nvPicPr>
          <p:cNvPr id="179" name="Google Shape;179;p8"/>
          <p:cNvPicPr preferRelativeResize="0"/>
          <p:nvPr/>
        </p:nvPicPr>
        <p:blipFill rotWithShape="1">
          <a:blip r:embed="rId6">
            <a:alphaModFix/>
          </a:blip>
          <a:srcRect b="0" l="0" r="0" t="0"/>
          <a:stretch/>
        </p:blipFill>
        <p:spPr>
          <a:xfrm>
            <a:off x="4648200" y="1714500"/>
            <a:ext cx="12954000" cy="533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p:nvPr/>
        </p:nvSpPr>
        <p:spPr>
          <a:xfrm rot="10800000">
            <a:off x="3920936" y="-157874"/>
            <a:ext cx="452188" cy="10602749"/>
          </a:xfrm>
          <a:prstGeom prst="rect">
            <a:avLst/>
          </a:prstGeom>
          <a:solidFill>
            <a:srgbClr val="006633">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
          <p:cNvSpPr/>
          <p:nvPr/>
        </p:nvSpPr>
        <p:spPr>
          <a:xfrm rot="10800000">
            <a:off x="3468748" y="-157874"/>
            <a:ext cx="452188" cy="10602749"/>
          </a:xfrm>
          <a:prstGeom prst="rect">
            <a:avLst/>
          </a:prstGeom>
          <a:solidFill>
            <a:srgbClr val="69A9B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9"/>
          <p:cNvSpPr/>
          <p:nvPr/>
        </p:nvSpPr>
        <p:spPr>
          <a:xfrm rot="10800000">
            <a:off x="3016560" y="-157874"/>
            <a:ext cx="452188" cy="10602749"/>
          </a:xfrm>
          <a:prstGeom prst="rect">
            <a:avLst/>
          </a:prstGeom>
          <a:solidFill>
            <a:srgbClr val="69A9B2">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
          <p:cNvSpPr txBox="1"/>
          <p:nvPr/>
        </p:nvSpPr>
        <p:spPr>
          <a:xfrm>
            <a:off x="-19050" y="4597706"/>
            <a:ext cx="3016560" cy="1154162"/>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CURRICULAR</a:t>
            </a:r>
            <a:endParaRPr/>
          </a:p>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IMPROVEMENTS</a:t>
            </a:r>
            <a:endParaRPr/>
          </a:p>
          <a:p>
            <a:pPr indent="0" lvl="0" marL="0" marR="0" rtl="0" algn="ctr">
              <a:lnSpc>
                <a:spcPct val="109996"/>
              </a:lnSpc>
              <a:spcBef>
                <a:spcPts val="0"/>
              </a:spcBef>
              <a:spcAft>
                <a:spcPts val="0"/>
              </a:spcAft>
              <a:buNone/>
            </a:pPr>
            <a:r>
              <a:rPr b="1" lang="en-US" sz="2701" u="sng">
                <a:solidFill>
                  <a:srgbClr val="006633"/>
                </a:solidFill>
                <a:latin typeface="Montserrat"/>
                <a:ea typeface="Montserrat"/>
                <a:cs typeface="Montserrat"/>
                <a:sym typeface="Montserrat"/>
              </a:rPr>
              <a:t>NEEDED</a:t>
            </a:r>
            <a:endParaRPr/>
          </a:p>
        </p:txBody>
      </p:sp>
      <p:sp>
        <p:nvSpPr>
          <p:cNvPr id="189" name="Google Shape;189;p9"/>
          <p:cNvSpPr txBox="1"/>
          <p:nvPr/>
        </p:nvSpPr>
        <p:spPr>
          <a:xfrm>
            <a:off x="5323197" y="876300"/>
            <a:ext cx="12293457" cy="8182864"/>
          </a:xfrm>
          <a:prstGeom prst="rect">
            <a:avLst/>
          </a:prstGeom>
          <a:noFill/>
          <a:ln>
            <a:noFill/>
          </a:ln>
        </p:spPr>
        <p:txBody>
          <a:bodyPr anchorCtr="0" anchor="t" bIns="0" lIns="0" spcFirstLastPara="1" rIns="0" wrap="square" tIns="0">
            <a:spAutoFit/>
          </a:bodyPr>
          <a:lstStyle/>
          <a:p>
            <a:pPr indent="-345439" lvl="1" marL="690881" marR="0" rtl="0" algn="l">
              <a:lnSpc>
                <a:spcPct val="169000"/>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A strong thrust towards developing teachers as reflective, humane and autonomous practitioners who can address social justice concerns (GoI, 2020, NCTE, 2009)</a:t>
            </a:r>
            <a:endParaRPr/>
          </a:p>
          <a:p>
            <a:pPr indent="0" lvl="0" marL="0" marR="0" rtl="0" algn="l">
              <a:lnSpc>
                <a:spcPct val="169000"/>
              </a:lnSpc>
              <a:spcBef>
                <a:spcPts val="0"/>
              </a:spcBef>
              <a:spcAft>
                <a:spcPts val="0"/>
              </a:spcAft>
              <a:buNone/>
            </a:pPr>
            <a:r>
              <a:t/>
            </a:r>
            <a:endParaRPr sz="3200">
              <a:solidFill>
                <a:srgbClr val="006633"/>
              </a:solidFill>
              <a:latin typeface="Montserrat"/>
              <a:ea typeface="Montserrat"/>
              <a:cs typeface="Montserrat"/>
              <a:sym typeface="Montserrat"/>
            </a:endParaRPr>
          </a:p>
          <a:p>
            <a:pPr indent="-345439" lvl="1" marL="690881" marR="0" rtl="0" algn="l">
              <a:lnSpc>
                <a:spcPct val="169000"/>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The development of teachers’ Pedagogical Content Knowledge (PCK) and the introduction of teachers to research-based PCK in the various subject domains especially for upper primary teaching (UNESCO, 2021)</a:t>
            </a:r>
            <a:endParaRPr/>
          </a:p>
          <a:p>
            <a:pPr indent="0" lvl="0" marL="0" marR="0" rtl="0" algn="l">
              <a:lnSpc>
                <a:spcPct val="169000"/>
              </a:lnSpc>
              <a:spcBef>
                <a:spcPts val="0"/>
              </a:spcBef>
              <a:spcAft>
                <a:spcPts val="0"/>
              </a:spcAft>
              <a:buNone/>
            </a:pPr>
            <a:r>
              <a:t/>
            </a:r>
            <a:endParaRPr sz="3200">
              <a:solidFill>
                <a:srgbClr val="006633"/>
              </a:solidFill>
              <a:latin typeface="Montserrat"/>
              <a:ea typeface="Montserrat"/>
              <a:cs typeface="Montserrat"/>
              <a:sym typeface="Montserrat"/>
            </a:endParaRPr>
          </a:p>
          <a:p>
            <a:pPr indent="-345439" lvl="1" marL="690881" marR="0" rtl="0" algn="l">
              <a:lnSpc>
                <a:spcPct val="169000"/>
              </a:lnSpc>
              <a:spcBef>
                <a:spcPts val="0"/>
              </a:spcBef>
              <a:spcAft>
                <a:spcPts val="0"/>
              </a:spcAft>
              <a:buClr>
                <a:srgbClr val="006633"/>
              </a:buClr>
              <a:buSzPts val="3200"/>
              <a:buFont typeface="Arial"/>
              <a:buChar char="•"/>
            </a:pPr>
            <a:r>
              <a:rPr b="0" i="0" lang="en-US" sz="3200" u="none" cap="none" strike="noStrike">
                <a:solidFill>
                  <a:srgbClr val="006633"/>
                </a:solidFill>
                <a:latin typeface="Montserrat"/>
                <a:ea typeface="Montserrat"/>
                <a:cs typeface="Montserrat"/>
                <a:sym typeface="Montserrat"/>
              </a:rPr>
              <a:t>Addressing latest trends and research in theory and practice related to inclusive, IC﻿T and gender education (GoI, 2020)</a:t>
            </a:r>
            <a:endParaRPr/>
          </a:p>
        </p:txBody>
      </p:sp>
      <p:sp>
        <p:nvSpPr>
          <p:cNvPr id="190" name="Google Shape;190;p9"/>
          <p:cNvSpPr/>
          <p:nvPr/>
        </p:nvSpPr>
        <p:spPr>
          <a:xfrm>
            <a:off x="505822" y="324066"/>
            <a:ext cx="2033103" cy="2091939"/>
          </a:xfrm>
          <a:custGeom>
            <a:rect b="b" l="l" r="r" t="t"/>
            <a:pathLst>
              <a:path extrusionOk="0" h="2091939" w="2033103">
                <a:moveTo>
                  <a:pt x="0" y="0"/>
                </a:moveTo>
                <a:lnTo>
                  <a:pt x="2033103" y="0"/>
                </a:lnTo>
                <a:lnTo>
                  <a:pt x="2033103" y="2091938"/>
                </a:lnTo>
                <a:lnTo>
                  <a:pt x="0" y="2091938"/>
                </a:lnTo>
                <a:lnTo>
                  <a:pt x="0" y="0"/>
                </a:lnTo>
                <a:close/>
              </a:path>
            </a:pathLst>
          </a:custGeom>
          <a:blipFill rotWithShape="1">
            <a:blip r:embed="rId3">
              <a:alphaModFix/>
            </a:blip>
            <a:stretch>
              <a:fillRect b="0" l="0" r="0" t="0"/>
            </a:stretch>
          </a:blipFill>
          <a:ln>
            <a:noFill/>
          </a:ln>
        </p:spPr>
      </p:sp>
      <p:pic>
        <p:nvPicPr>
          <p:cNvPr id="191" name="Google Shape;191;p9"/>
          <p:cNvPicPr preferRelativeResize="0"/>
          <p:nvPr/>
        </p:nvPicPr>
        <p:blipFill rotWithShape="1">
          <a:blip r:embed="rId4">
            <a:alphaModFix amt="15000"/>
          </a:blip>
          <a:srcRect b="12985" l="0" r="0" t="12985"/>
          <a:stretch/>
        </p:blipFill>
        <p:spPr>
          <a:xfrm>
            <a:off x="4392174" y="0"/>
            <a:ext cx="13895826" cy="10287000"/>
          </a:xfrm>
          <a:prstGeom prst="rect">
            <a:avLst/>
          </a:prstGeom>
          <a:noFill/>
          <a:ln>
            <a:noFill/>
          </a:ln>
        </p:spPr>
      </p:pic>
      <p:pic>
        <p:nvPicPr>
          <p:cNvPr id="192" name="Google Shape;192;p9"/>
          <p:cNvPicPr preferRelativeResize="0"/>
          <p:nvPr/>
        </p:nvPicPr>
        <p:blipFill rotWithShape="1">
          <a:blip r:embed="rId5">
            <a:alphaModFix/>
          </a:blip>
          <a:srcRect b="0" l="0" r="0" t="0"/>
          <a:stretch/>
        </p:blipFill>
        <p:spPr>
          <a:xfrm>
            <a:off x="1716369" y="8929433"/>
            <a:ext cx="1168254" cy="1168254"/>
          </a:xfrm>
          <a:prstGeom prst="rect">
            <a:avLst/>
          </a:prstGeom>
          <a:noFill/>
          <a:ln>
            <a:noFill/>
          </a:ln>
        </p:spPr>
      </p:pic>
      <p:pic>
        <p:nvPicPr>
          <p:cNvPr id="193" name="Google Shape;193;p9"/>
          <p:cNvPicPr preferRelativeResize="0"/>
          <p:nvPr/>
        </p:nvPicPr>
        <p:blipFill rotWithShape="1">
          <a:blip r:embed="rId6">
            <a:alphaModFix/>
          </a:blip>
          <a:srcRect b="0" l="0" r="0" t="0"/>
          <a:stretch/>
        </p:blipFill>
        <p:spPr>
          <a:xfrm>
            <a:off x="152400" y="9332585"/>
            <a:ext cx="1447800" cy="361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Lenovo</dc:creator>
</cp:coreProperties>
</file>