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8" r:id="rId3"/>
    <p:sldId id="289" r:id="rId4"/>
    <p:sldId id="290" r:id="rId5"/>
    <p:sldId id="277" r:id="rId6"/>
    <p:sldId id="278" r:id="rId7"/>
    <p:sldId id="279" r:id="rId8"/>
    <p:sldId id="280" r:id="rId9"/>
    <p:sldId id="281" r:id="rId10"/>
    <p:sldId id="283" r:id="rId11"/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91" r:id="rId27"/>
    <p:sldId id="292" r:id="rId28"/>
    <p:sldId id="294" r:id="rId29"/>
  </p:sldIdLst>
  <p:sldSz cx="9906000" cy="6858000" type="A4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358" autoAdjust="0"/>
    <p:restoredTop sz="94660"/>
  </p:normalViewPr>
  <p:slideViewPr>
    <p:cSldViewPr>
      <p:cViewPr>
        <p:scale>
          <a:sx n="86" d="100"/>
          <a:sy n="86" d="100"/>
        </p:scale>
        <p:origin x="-750" y="50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6E144-6EC1-43A8-AD81-BC0604F254C8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9B05A-CD3C-431F-B70E-2C4DFFA2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5100" y="152400"/>
            <a:ext cx="974090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ftyk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f’k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{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kk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,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oa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izf’k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{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k.k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laLFkku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egjktiqj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]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ftyk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&amp;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dchj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/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kke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95400"/>
            <a:ext cx="9906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47650" y="4191000"/>
            <a:ext cx="9493250" cy="1524000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dsUnz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izofrZr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;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kstuk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vUrxZr</a:t>
            </a: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Kruti Dev 240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okf”kZd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dk;Z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izxfr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izfrosnu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00" pitchFamily="2" charset="0"/>
              </a:rPr>
              <a:t>] 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2015-16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2" descr="D:\ADHIKARI\2011-12\DIET MO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1600" y="1447800"/>
            <a:ext cx="462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550" y="-11647"/>
          <a:ext cx="9740900" cy="697447"/>
        </p:xfrm>
        <a:graphic>
          <a:graphicData uri="http://schemas.openxmlformats.org/drawingml/2006/table">
            <a:tbl>
              <a:tblPr/>
              <a:tblGrid>
                <a:gridCol w="9740900"/>
              </a:tblGrid>
              <a:tr h="4170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ANNUAL WORK PLAN PROPOSAL UNDER CENTRAL SPONSERD SCHEME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2016-17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35" marR="6535" marT="60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DISTRICT INSTITUTE OF  EDUCATION &amp; TRAINING - KABIRDHAM </a:t>
                      </a:r>
                    </a:p>
                  </a:txBody>
                  <a:tcPr marL="6535" marR="6535" marT="60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2950" y="968277"/>
            <a:ext cx="8337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Needs of AWP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750" y="1425476"/>
            <a:ext cx="8997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Universalisation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of Elementary and Adult Education.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Quality Education in the District at Elementary Level.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Strengthing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of  Infrastructure and  DIET Staff .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Capacity and Competency Building of  Community.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950" y="3406677"/>
            <a:ext cx="8337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Aims and Objectives of AWP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650" y="3940076"/>
            <a:ext cx="9493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Enrolment, attendance , retention,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qulity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and equity.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Providing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qualitive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education to all.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Capacity and Competency Building of  teachers and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studence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school Improvement.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Community Participation 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51000" y="0"/>
          <a:ext cx="6604000" cy="743918"/>
        </p:xfrm>
        <a:graphic>
          <a:graphicData uri="http://schemas.openxmlformats.org/drawingml/2006/table">
            <a:tbl>
              <a:tblPr/>
              <a:tblGrid>
                <a:gridCol w="6604000"/>
              </a:tblGrid>
              <a:tr h="291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dsUnz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izofrZr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okf"kZd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dk;Z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;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kstuk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(A.W.P.) 2016-17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0"/>
                      </a:endParaRPr>
                    </a:p>
                  </a:txBody>
                  <a:tcPr marL="6199" marR="6199" marT="61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8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MkbZV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&amp;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dchj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/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kke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</a:p>
                  </a:txBody>
                  <a:tcPr marL="6199" marR="6199" marT="61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338" y="762001"/>
          <a:ext cx="9677398" cy="5558113"/>
        </p:xfrm>
        <a:graphic>
          <a:graphicData uri="http://schemas.openxmlformats.org/drawingml/2006/table">
            <a:tbl>
              <a:tblPr/>
              <a:tblGrid>
                <a:gridCol w="498615"/>
                <a:gridCol w="949183"/>
                <a:gridCol w="748864"/>
                <a:gridCol w="698936"/>
                <a:gridCol w="762000"/>
                <a:gridCol w="1524000"/>
                <a:gridCol w="825064"/>
                <a:gridCol w="470336"/>
                <a:gridCol w="762000"/>
                <a:gridCol w="838200"/>
                <a:gridCol w="1600200"/>
              </a:tblGrid>
              <a:tr h="10667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----------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-----rd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ykHkkaforfgrxzkgh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la[;k  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13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Research and action Research-10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DIET 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A.R.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Mh-ds-pUnzoa'kh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¼O;k-½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fØ;kRed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vuqla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izLrko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dk;Z'kkykA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2-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fØ;kRed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vuqla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izfrosnu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dk;Z'kkykA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3-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vafre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izfrosnu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izLrqrhdj.k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O;kihdj.k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16.04.16</a:t>
                      </a:r>
                    </a:p>
                  </a:txBody>
                  <a:tcPr marL="5828" marR="5828" marT="582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       Days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10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1000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leL;kvksa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igpku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lksp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2-  '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xq.koŸkk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izkIr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ifj.kkeksa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'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j.kuhfr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cukus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enn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feysxhA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'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kerk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n{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</a:t>
                      </a:r>
                    </a:p>
                  </a:txBody>
                  <a:tcPr marL="5828" marR="5828" marT="58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8077200" y="6324600"/>
            <a:ext cx="1676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5250" y="6324600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381000"/>
          <a:ext cx="9525000" cy="5943602"/>
        </p:xfrm>
        <a:graphic>
          <a:graphicData uri="http://schemas.openxmlformats.org/drawingml/2006/table">
            <a:tbl>
              <a:tblPr/>
              <a:tblGrid>
                <a:gridCol w="9525000"/>
              </a:tblGrid>
              <a:tr h="421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Research and action Research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6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igyh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nwljh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fo|kfFkZ;ksa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e/;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kus&amp;lh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ekr`Hkk"kk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mi;ksx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4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2-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izkFkZuk@izFke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[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k.M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vk;ksftr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fofHkUu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lg&amp;'kSf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xfrfof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k;ksa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orZeku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fLFkfr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mudh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izHkko'khyrk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3- '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kkykxr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kstuk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lapkyu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kkyk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izca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lfefr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Hkwfedk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orZeku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fLFkfr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4-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tokgj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vkfne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tkfr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mRd"kZ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fo|kFkhZ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kstuk@tokgj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vuqlwfpr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tkfr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mRd"kZ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kstuk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izHkkfork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5-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izkFkfed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fo|kfFkZ;kssa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dfBukbZ;ksa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0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6- '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kkykvksa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miyC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[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lqfo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kkvksa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voljksa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kkyk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o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ifjokj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}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fn;s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jgs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izksRlkgu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fo|kfFkZ;ksa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[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ksyksa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miyfC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lanHkZ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7- ,-,y-,e-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k;ksa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fo|kfFkZ;ksa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'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miyfC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iM+us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4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8-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kokl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-oh- ns[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-oh- u ns[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rqyuk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Hkk"kk;h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fLFkfr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-oh-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Hkk"kk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ksxnku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9- d{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kkokj&amp;fo"k;okj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lh-lh-bZ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vko';drkvksa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losZA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10- deky i)fr ls v/;kiu djkus ls d{kk 3jh] 4Fkh ,oa 5oh ds cPPkksa dh miyfC/k esa i&lt;+us okys izHkko dk v/;;u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11-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fFkesfVd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izksZp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}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kiu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djkus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miyfC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iM+us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336" y="63740"/>
          <a:ext cx="9753601" cy="6656129"/>
        </p:xfrm>
        <a:graphic>
          <a:graphicData uri="http://schemas.openxmlformats.org/drawingml/2006/table">
            <a:tbl>
              <a:tblPr/>
              <a:tblGrid>
                <a:gridCol w="502541"/>
                <a:gridCol w="991962"/>
                <a:gridCol w="786581"/>
                <a:gridCol w="538316"/>
                <a:gridCol w="685800"/>
                <a:gridCol w="1828800"/>
                <a:gridCol w="762000"/>
                <a:gridCol w="609600"/>
                <a:gridCol w="845576"/>
                <a:gridCol w="786581"/>
                <a:gridCol w="1415844"/>
              </a:tblGrid>
              <a:tr h="8024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rd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9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&amp; Science Lab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Devlopment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 04 Cluster                     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1.Kawardha     2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Bodla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3.Pandariya                        4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S.Lohara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BRC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P&amp;M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ih-ds-vf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izkFkfed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xf.kr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ikB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iqLrd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kkfjr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xf.krh;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kkj.kkvksa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ladyu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2- xf.kr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lg;ksx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kkj.kkvksa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ljyhdj.k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gsrq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osLVst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eVsfj;y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lkexzh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3-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fufeZr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lkexzh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xf.kr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fdV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ckDl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ladfyr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4-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ladqqy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xf.kr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nkSjku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mi;ksx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ykukA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5-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ladqy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lHkh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izkFkfed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kkyk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ykxw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izHkko'khyrk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vkadyu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16.05.16</a:t>
                      </a:r>
                    </a:p>
                  </a:txBody>
                  <a:tcPr marL="6230" marR="6230" marT="62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Days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P/S                                            2000 Students+ 80 Teachers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xf.kr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: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fp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2-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xf.krh;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kkj.kkvksa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ljyhdj.k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vklkuh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gksxhA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3-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rkfdZd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kerk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ekufld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;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ksX;rk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vuos"k.k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kerk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fu.kZ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ysus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kerk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4- d{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kk&amp;d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{k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gksxhA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730" y="150483"/>
          <a:ext cx="9616967" cy="6291340"/>
        </p:xfrm>
        <a:graphic>
          <a:graphicData uri="http://schemas.openxmlformats.org/drawingml/2006/table">
            <a:tbl>
              <a:tblPr/>
              <a:tblGrid>
                <a:gridCol w="495503"/>
                <a:gridCol w="867533"/>
                <a:gridCol w="681517"/>
                <a:gridCol w="605793"/>
                <a:gridCol w="681517"/>
                <a:gridCol w="2061253"/>
                <a:gridCol w="816264"/>
                <a:gridCol w="530069"/>
                <a:gridCol w="719028"/>
                <a:gridCol w="719731"/>
                <a:gridCol w="1438759"/>
              </a:tblGrid>
              <a:tr h="77685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----------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-----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rd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@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8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Devloping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Teaching activities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&amp; Hindi for class 1st&amp;2nd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DIET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D.R.U.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0"/>
                        </a:rPr>
                        <a:t>ih-ds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-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0"/>
                        </a:rPr>
                        <a:t>vf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/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0"/>
                        </a:rPr>
                        <a:t>kdkjh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0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voyksdu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1yh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2jh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xf.kr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fgUnh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&lt;+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vPNs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lwph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rS;kj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fo"k;okj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kkokj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xfrfof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k;ksa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gsrqq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dk;Z'kkyk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vk;kstu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izkIr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xfrfof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k;ksa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p;fur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fo|ky;ksa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ik;ysfVax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izHkko'khyrk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vkadyu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5-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izkIr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ifj.kkeksa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iwjs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ladqy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ykxw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mldk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rqyukRed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v/;;u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09.05.16</a:t>
                      </a:r>
                    </a:p>
                  </a:txBody>
                  <a:tcPr marL="6230" marR="6230" marT="62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days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Teachers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&amp; 60 Teachers Hindi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132000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dsfUnzr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izHkko'kkyh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gksxhA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n{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krkvksa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5-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xf.kr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Hkk"kk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mi;ksx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fofHkUu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lanHkksZ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ldsaxsA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304800"/>
          <a:ext cx="9448799" cy="5218321"/>
        </p:xfrm>
        <a:graphic>
          <a:graphicData uri="http://schemas.openxmlformats.org/drawingml/2006/table">
            <a:tbl>
              <a:tblPr/>
              <a:tblGrid>
                <a:gridCol w="486837"/>
                <a:gridCol w="1113363"/>
                <a:gridCol w="908199"/>
                <a:gridCol w="688697"/>
                <a:gridCol w="854934"/>
                <a:gridCol w="1246778"/>
                <a:gridCol w="797192"/>
                <a:gridCol w="544579"/>
                <a:gridCol w="795564"/>
                <a:gridCol w="881650"/>
                <a:gridCol w="1131006"/>
              </a:tblGrid>
              <a:tr h="1143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------------   ---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----------- rd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@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N.M.M.S.E. Training of Teachers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BRC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P.S.T.E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th-,l-Bkdqj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2-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ladqyokj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nsukA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3-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lkexzh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forj.k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4-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ijh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QkeZ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Hkjkuk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5-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ijh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lfEefyr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djkuk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16.06.16</a:t>
                      </a:r>
                    </a:p>
                  </a:txBody>
                  <a:tcPr marL="6230" marR="6230" marT="62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08 Days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 Teachers + 90 CRC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92600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jk"Vªh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ksX;rk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lg&amp;lalk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tqM+saxs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kstuk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mBk;saxsA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76200"/>
          <a:ext cx="9525002" cy="6696022"/>
        </p:xfrm>
        <a:graphic>
          <a:graphicData uri="http://schemas.openxmlformats.org/drawingml/2006/table">
            <a:tbl>
              <a:tblPr/>
              <a:tblGrid>
                <a:gridCol w="304800"/>
                <a:gridCol w="990600"/>
                <a:gridCol w="685800"/>
                <a:gridCol w="609600"/>
                <a:gridCol w="685800"/>
                <a:gridCol w="2362200"/>
                <a:gridCol w="838200"/>
                <a:gridCol w="457200"/>
                <a:gridCol w="762000"/>
                <a:gridCol w="685800"/>
                <a:gridCol w="1143002"/>
              </a:tblGrid>
              <a:tr h="9906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 dk uke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izf'k{k.k LFky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 dk uke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 izHkkjh dk uke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---------- rd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ykHkkaforfgrxzkgh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la[;k 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 ctV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662" marR="5662" marT="5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AMAL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Programme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2" marR="5662" marT="5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DIET </a:t>
                      </a:r>
                    </a:p>
                  </a:txBody>
                  <a:tcPr marL="5662" marR="5662" marT="5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P.S.T.E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2" marR="5662" marT="5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 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0"/>
                        </a:rPr>
                        <a:t>th-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,l-Bkdqj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</a:p>
                  </a:txBody>
                  <a:tcPr marL="5662" marR="5662" marT="5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1- 50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3jh] 4Fkh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5oh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&lt;+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Mh-,M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=k/;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kidksa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la;qDr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: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6&amp;6 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dk;Z'kkyk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vk;ksftr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iBu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lkexzh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lkFk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Hkstk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2- 50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3jh] 4Fkh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5oh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ewY;kadu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3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ckaVdj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: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deky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)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mipkjkRed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tkosxkA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lkFk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cslykbZu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feMykbZu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aMykbZu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vko';drk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vuqlkj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mipkjkRed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cnyko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20.06.16</a:t>
                      </a:r>
                    </a:p>
                  </a:txBody>
                  <a:tcPr marL="5662" marR="5662" marT="566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Days</a:t>
                      </a:r>
                    </a:p>
                  </a:txBody>
                  <a:tcPr marL="5662" marR="5662" marT="5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schools.</a:t>
                      </a:r>
                    </a:p>
                  </a:txBody>
                  <a:tcPr marL="5662" marR="5662" marT="5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662" marR="5662" marT="5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=k/;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kidksa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v/;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kiu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mipkjkRed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detksj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vk,xkA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3-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50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rd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vdknfed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liksVZ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: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fp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c&lt;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sxhA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662" marR="5662" marT="56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133084"/>
          <a:ext cx="9734265" cy="6443740"/>
        </p:xfrm>
        <a:graphic>
          <a:graphicData uri="http://schemas.openxmlformats.org/drawingml/2006/table">
            <a:tbl>
              <a:tblPr/>
              <a:tblGrid>
                <a:gridCol w="371576"/>
                <a:gridCol w="944137"/>
                <a:gridCol w="629424"/>
                <a:gridCol w="798063"/>
                <a:gridCol w="775499"/>
                <a:gridCol w="1815301"/>
                <a:gridCol w="781075"/>
                <a:gridCol w="393390"/>
                <a:gridCol w="806735"/>
                <a:gridCol w="685800"/>
                <a:gridCol w="1733265"/>
              </a:tblGrid>
              <a:tr h="5527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-----------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rd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55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Quality Improvement Through Thematic approach &amp; Story Telling Festival in 25 P/S Schools.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DIET 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C.M.D.E.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Vh-,u-feJk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0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fudLVLFk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25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izkFkfed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kkykvksa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p;u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fFkesfVd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izksp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kkfjr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O;oLFkk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3-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1yh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2jh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kiu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ikWp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nsukA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fFkesfVd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izksp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kkfjr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lkexzh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NikbZ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forj.k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5-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lkexzh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forj.k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1yh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2jh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fØ;kUo;u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gsrq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funsZf'kr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6-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: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25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ekuhVfjax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ewY;kadu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11.07.16</a:t>
                      </a:r>
                    </a:p>
                  </a:txBody>
                  <a:tcPr marL="6230" marR="6230" marT="62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Days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2500  Students+ 50 Teachers</a:t>
                      </a: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230" marR="6230" marT="62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bl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)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fr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lkFk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dke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T;knk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T;knk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ekSdk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feysxkA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2-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/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khjs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&amp;/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khjs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cnyko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vk;sxkA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3-cPps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uohu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iwwoZ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enn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lgtrk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ksaxsA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4- d{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lfØ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gksdj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etsnkj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&lt;ax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ksaxssA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5-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cPPkkssa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cksyus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lquus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vfHkO;Dr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dYiuk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l`tu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i;kZIr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volj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feysxkA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230" marR="6230" marT="62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25403"/>
          <a:ext cx="9601199" cy="6761474"/>
        </p:xfrm>
        <a:graphic>
          <a:graphicData uri="http://schemas.openxmlformats.org/drawingml/2006/table">
            <a:tbl>
              <a:tblPr/>
              <a:tblGrid>
                <a:gridCol w="228600"/>
                <a:gridCol w="1066800"/>
                <a:gridCol w="685800"/>
                <a:gridCol w="381000"/>
                <a:gridCol w="609600"/>
                <a:gridCol w="2590800"/>
                <a:gridCol w="762000"/>
                <a:gridCol w="457200"/>
                <a:gridCol w="762000"/>
                <a:gridCol w="685800"/>
                <a:gridCol w="1371599"/>
              </a:tblGrid>
              <a:tr h="7365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izf'k{k.k LFky 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 dk uke 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 izHkkjh dk uke 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</a:t>
                      </a:r>
                      <a:r>
                        <a:rPr lang="en-US" sz="17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---rd 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 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 ctV 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Quality Improvement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Programme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for Below MLT Student in 50 Schools through Teacher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DIET 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E.T.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vfuy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cFkZoky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0"/>
                      </a:endParaRP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1- 50@60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'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kkyk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vuqHko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nkSjku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1yh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5oh rd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U;wure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djsaxsA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kkokj&amp;fo"k;okj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lwwph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rS;kj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djsaxsA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fQj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leL;kvksa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izfrfnu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e/;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kUg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Hkkstu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ckn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2?kaVk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mipkjkRed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nsaxsA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nkSjku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cnyko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tkWp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feM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VsLV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60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vfUre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djsaxsA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5-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fo'ks"k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=k/;kid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izxfr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izfrosnu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rS;kj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miyfC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ikydksa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le{k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djsaxs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ofj"B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dk;kZy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vfHker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lfgr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vafre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izfrosnu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izLrqr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djsaxsA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077" marR="5077" marT="507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01.08.16</a:t>
                      </a:r>
                    </a:p>
                  </a:txBody>
                  <a:tcPr marL="5077" marR="5077" marT="507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Days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Schools&amp;2500 Students 150 Teachers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1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-d{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kkokj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fo"k;okj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dkj.kksa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irk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pysxkA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=k/;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kidksa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leL;k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lksp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rjhdksa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fo'ks"k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xq.koŸkk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cnyko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ikydksa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lgHkkfxrk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c&lt;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s+xhA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5-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Hkk"kkbZ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xf.krh;]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i;kZoj.kh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</a:t>
                      </a:r>
                    </a:p>
                  </a:txBody>
                  <a:tcPr marL="5077" marR="5077" marT="5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227608"/>
          <a:ext cx="9524999" cy="6276038"/>
        </p:xfrm>
        <a:graphic>
          <a:graphicData uri="http://schemas.openxmlformats.org/drawingml/2006/table">
            <a:tbl>
              <a:tblPr/>
              <a:tblGrid>
                <a:gridCol w="304800"/>
                <a:gridCol w="914400"/>
                <a:gridCol w="685800"/>
                <a:gridCol w="533400"/>
                <a:gridCol w="762000"/>
                <a:gridCol w="1905000"/>
                <a:gridCol w="838200"/>
                <a:gridCol w="685800"/>
                <a:gridCol w="762000"/>
                <a:gridCol w="838200"/>
                <a:gridCol w="1295399"/>
              </a:tblGrid>
              <a:tr h="787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 izHkkjh dk uke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--------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----------- rd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la[;k 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ifj.kke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Monitoring and Field Visit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BRC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D.R.U.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ih-ds-vf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kdkjh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ekWuhVfjax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izi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fodflr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400" dirty="0"/>
                        <a:t>CRCs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forj.k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2- 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izfrekg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dirty="0"/>
                        <a:t>CRCs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}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ekuhVfjax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miyfC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ekg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ch-vkj-lh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ofj"B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dk;ksZ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fjiksVZ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izLrqr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iqu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%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QhM&amp;cSd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nsrs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gq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dk;Zokgh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gsrq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funsZf'kr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5-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}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ekuhVfjax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foLr`r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izfrosnu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rS;kj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jkT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dk;kZy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izLrqr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mfpr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ekxZn'kZu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nssukA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01.08.16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28.02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2017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99" marR="6199" marT="61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Days     Per F.M.+ H.M.      Per Month            01 day 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 Schools 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'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leL;kvksa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vdknfed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liksVZ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iz'kklu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izca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enn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xq.koŸkk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        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399" y="95728"/>
          <a:ext cx="9601202" cy="6332843"/>
        </p:xfrm>
        <a:graphic>
          <a:graphicData uri="http://schemas.openxmlformats.org/drawingml/2006/table">
            <a:tbl>
              <a:tblPr/>
              <a:tblGrid>
                <a:gridCol w="533401"/>
                <a:gridCol w="4267200"/>
                <a:gridCol w="936117"/>
                <a:gridCol w="792100"/>
                <a:gridCol w="3072384"/>
              </a:tblGrid>
              <a:tr h="20907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DIET - KABIRDHAM ANNUAL REPORT  </a:t>
                      </a:r>
                    </a:p>
                  </a:txBody>
                  <a:tcPr marL="6191" marR="6191" marT="61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2015-16</a:t>
                      </a:r>
                    </a:p>
                  </a:txBody>
                  <a:tcPr marL="6191" marR="6191" marT="61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330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iw.kZ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viw.kZ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fo'ks"k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b="1" u="sng" dirty="0"/>
                        <a:t>A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**'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kks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,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fØ;kRed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kks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/k**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fØ;kRed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&amp; 10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 </a:t>
                      </a:r>
                      <a:r>
                        <a:rPr lang="en-US" sz="2000" b="1" u="sng" dirty="0"/>
                        <a:t>B. </a:t>
                      </a:r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L=</a:t>
                      </a:r>
                      <a:r>
                        <a:rPr lang="en-US" sz="20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ksr</a:t>
                      </a:r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dsUnz</a:t>
                      </a:r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20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vfHkys</a:t>
                      </a:r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20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khdj.k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              1-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vkg~oku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if=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izdk'ku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¼f'k{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fy,½                                                               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80%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20%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izdk'ku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forj.k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ks"kA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46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3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eap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if=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izdk'ku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¼cPPkksa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fy,½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do/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kkZ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Cykd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75%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25%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izdk'ku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forj.k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ks"k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19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4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sng" dirty="0"/>
                        <a:t>C. </a:t>
                      </a:r>
                      <a:r>
                        <a:rPr lang="en-US" sz="20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20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20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    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40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vH;kl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kkykvksa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dirty="0"/>
                        <a:t>MLT</a:t>
                      </a:r>
                      <a:r>
                        <a:rPr lang="en-US" sz="1600" dirty="0"/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vizkIr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fo'ks"k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,e-,-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vizkIr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dirty="0"/>
                        <a:t>60%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dh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o`f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)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gqbZA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        2-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mipkjkRed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gqvk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izdkj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izsj.kk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feyhA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5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 dirty="0"/>
                        <a:t>CAC's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b="1" dirty="0"/>
                        <a:t>CRC's</a:t>
                      </a:r>
                      <a:r>
                        <a:rPr lang="en-US" dirty="0"/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5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cSfld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dEI;wVj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CRC's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in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eqDr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tkus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dkj.k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le;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lEiUu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ugha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46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6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ek-'kkyk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ikBdksa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,-,y-,e-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wjksih;u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deh'ku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rgr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46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7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Mh-,M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=k/;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kidksa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iz'u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=]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lkbuesaV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izkstsDV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dk;Z'kkyk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80%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20%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izkstsDV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ks"k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0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8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[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k.Mokj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d&amp;,d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ladqy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kkyk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kstuk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dk;Z'kkykA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/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LVkQ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lnL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deh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gksus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dkj.k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lEiUu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ugha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x;kA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52400" y="685800"/>
            <a:ext cx="533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68448"/>
          <a:ext cx="9677405" cy="6591432"/>
        </p:xfrm>
        <a:graphic>
          <a:graphicData uri="http://schemas.openxmlformats.org/drawingml/2006/table">
            <a:tbl>
              <a:tblPr/>
              <a:tblGrid>
                <a:gridCol w="314715"/>
                <a:gridCol w="828285"/>
                <a:gridCol w="609600"/>
                <a:gridCol w="381000"/>
                <a:gridCol w="609600"/>
                <a:gridCol w="2971800"/>
                <a:gridCol w="685800"/>
                <a:gridCol w="457200"/>
                <a:gridCol w="914400"/>
                <a:gridCol w="646157"/>
                <a:gridCol w="1258848"/>
              </a:tblGrid>
              <a:tr h="693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/k-------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rd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@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4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876" marR="3876" marT="3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Quality Improvement of C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&amp;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D-Grade Schools through community Participation</a:t>
                      </a:r>
                    </a:p>
                  </a:txBody>
                  <a:tcPr marL="3876" marR="3876" marT="3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BRC</a:t>
                      </a:r>
                    </a:p>
                  </a:txBody>
                  <a:tcPr marL="3876" marR="3876" marT="3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E.T.</a:t>
                      </a:r>
                    </a:p>
                  </a:txBody>
                  <a:tcPr marL="3876" marR="3876" marT="3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Jh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vfuy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cFkZoky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Kruti Dev 010"/>
                      </a:endParaRPr>
                    </a:p>
                  </a:txBody>
                  <a:tcPr marL="3876" marR="3876" marT="3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xzsM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izkIr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lwph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ifj;kstuk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dk;kZy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ifj;kstuk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dk;kZy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izkIr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tkosxkA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2- </a:t>
                      </a:r>
                      <a:r>
                        <a:rPr lang="en-US" sz="1400" b="1" dirty="0"/>
                        <a:t>C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400" b="1" dirty="0"/>
                        <a:t>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izkIr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Ldwwyksa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leL;kvksa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lwwphdj.k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3- </a:t>
                      </a:r>
                      <a:r>
                        <a:rPr lang="en-US" sz="1400" b="1" dirty="0"/>
                        <a:t>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400" b="1" dirty="0"/>
                        <a:t>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izkIr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Ldwwyksa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izz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ikBdksa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SMDC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lnL;ksa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lkFk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feydj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Ldwyokj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&amp;;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ksstuk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4-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ikBdksa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3&amp;3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dk;Z'kkyk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vk;kstu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5-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lacaf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ikBd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vuqlkj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;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kstukvksa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fØ;kUo;u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leqnk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lg;ksx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vius&amp;vius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djsaxsA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6-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izfrekg</a:t>
                      </a:r>
                      <a:r>
                        <a:rPr lang="en-US" sz="1600" b="1" dirty="0"/>
                        <a:t> SMDC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cSBd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izxfr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djsaxs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rn~u:i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&gt;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fu.kZ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ysaxsA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7-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ikBd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1" dirty="0"/>
                        <a:t> SMDC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izzkIr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izxfr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izfrosnu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03ekg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}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mijkUr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izxfr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izfrosnu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ofj"B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dk;kZy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ekxZn'kZu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&gt;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gsrq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Hkstk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3876" marR="3876" marT="38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03.10.16</a:t>
                      </a:r>
                    </a:p>
                  </a:txBody>
                  <a:tcPr marL="3876" marR="3876" marT="387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days</a:t>
                      </a:r>
                    </a:p>
                  </a:txBody>
                  <a:tcPr marL="3876" marR="3876" marT="3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P/S                                                       C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Grade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- 161                                    D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Grade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- 175                                     Total = 336                                         M/S                                                       C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Grade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- 52                                    D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Grade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- 49                                     Total = 101                                      437 H.M.                                       </a:t>
                      </a:r>
                    </a:p>
                  </a:txBody>
                  <a:tcPr marL="3876" marR="3876" marT="3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876" marR="3876" marT="3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leqnk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lnL;ksa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chp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rkyesy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cusxk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&gt;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qdko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c&lt;+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2-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lewg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Hkkouk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lewg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lkFk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vknr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3-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xzsM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cnyko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4- '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xq.koŸkk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</a:t>
                      </a:r>
                    </a:p>
                  </a:txBody>
                  <a:tcPr marL="3876" marR="3876" marT="3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76200"/>
          <a:ext cx="9601200" cy="6321758"/>
        </p:xfrm>
        <a:graphic>
          <a:graphicData uri="http://schemas.openxmlformats.org/drawingml/2006/table">
            <a:tbl>
              <a:tblPr/>
              <a:tblGrid>
                <a:gridCol w="381000"/>
                <a:gridCol w="838200"/>
                <a:gridCol w="685800"/>
                <a:gridCol w="572729"/>
                <a:gridCol w="696861"/>
                <a:gridCol w="2159410"/>
                <a:gridCol w="685800"/>
                <a:gridCol w="609600"/>
                <a:gridCol w="762000"/>
                <a:gridCol w="762000"/>
                <a:gridCol w="1447800"/>
              </a:tblGrid>
              <a:tr h="787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l-Ø-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dk;ZØe dk uke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izf'k{k.k LFky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lsy dk uke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dk;ZØe izHkkjh dk uke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izfØ;k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--------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0"/>
                        </a:rPr>
                        <a:t>ls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----------- rd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fnol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0"/>
                        </a:rPr>
                        <a:t>ykHkkafor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0"/>
                        </a:rPr>
                        <a:t>fgrxzkgh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la[;k 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laHkkfor ctV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visf{kr ifj.kke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7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Inter-District Exposure Visit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  <a:cs typeface="Times New Roman" pitchFamily="18" charset="0"/>
                        </a:rPr>
                        <a:t>&amp;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I.F.I.C.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Mh-ds-pUnzoa'kh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Js"B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04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08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p;u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2-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voyksdu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gsrq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rS;kj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ftlls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cSLV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izsfDVlsl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fjdkMZ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rS;kj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3-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rS;kj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x,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fjdkMZ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LVkQ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le{k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lacaf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ikoj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ikbZaV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iztsaVs'ku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djsaxs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loZ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lEefr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csLV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izsfDVlsl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vfHkys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khdj.k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fØ;kUo;u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ftlls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;{k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fey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vkSj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cnyko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21.11.16</a:t>
                      </a:r>
                    </a:p>
                  </a:txBody>
                  <a:tcPr marL="6199" marR="6199" marT="61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        Days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04 F.M.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Dlikstj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foftV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lnL;ksa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kerk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2-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csLV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izsfDVlsl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ladyu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fØ;kUo;u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QyLo:i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xq.koŸkk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3-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lnL;ksa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lksp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ldkjkRed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cnyko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vk;sxk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djuss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gsrq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vfHkizsfjr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gksaxsA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                   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52400"/>
          <a:ext cx="9448799" cy="6275300"/>
        </p:xfrm>
        <a:graphic>
          <a:graphicData uri="http://schemas.openxmlformats.org/drawingml/2006/table">
            <a:tbl>
              <a:tblPr/>
              <a:tblGrid>
                <a:gridCol w="304800"/>
                <a:gridCol w="990600"/>
                <a:gridCol w="685800"/>
                <a:gridCol w="609600"/>
                <a:gridCol w="685800"/>
                <a:gridCol w="2133600"/>
                <a:gridCol w="762000"/>
                <a:gridCol w="457200"/>
                <a:gridCol w="762000"/>
                <a:gridCol w="685800"/>
                <a:gridCol w="1371599"/>
              </a:tblGrid>
              <a:tr h="7403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 dk uke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izf'k{k.k LFky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 dk uke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 izHkkjh dk uke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--------rd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la[;k 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 ctV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Learning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Maths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Through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Geogebra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DIET 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 &amp; M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Jh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ih-ds-vf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/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kdkjh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d{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6oh] 7oh]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8oh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ikB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Øe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kkfjr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ft;kstsczk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fo"k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fo'ks"kKkssa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enn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tkosxkA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fo|ky;ksa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dEI;wwVj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miyC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ogkW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p;u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sls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40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ek-'kk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vuqlkj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rnksijkUr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;s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dEI;wVj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enn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xf.kr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Bksl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fefr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nsdj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vo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kkj.kkvksa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ljyhdj.k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izHkko'khyrk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vkadyu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izksLV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VsLV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fy;k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28.11.16</a:t>
                      </a:r>
                    </a:p>
                  </a:txBody>
                  <a:tcPr marL="5830" marR="5830" marT="58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Days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Teacher + 4000 Students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71600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¼dEI;wVj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sMsM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yfuZax½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Bksl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fefr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xf.kr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dfBu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vo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kkj.kkvksa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ljyhdj.k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kxe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: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fpdj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vkuUnnk;h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xf.kr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&gt;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qdko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c&lt;+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10260"/>
          <a:ext cx="9601198" cy="6534380"/>
        </p:xfrm>
        <a:graphic>
          <a:graphicData uri="http://schemas.openxmlformats.org/drawingml/2006/table">
            <a:tbl>
              <a:tblPr/>
              <a:tblGrid>
                <a:gridCol w="309716"/>
                <a:gridCol w="680884"/>
                <a:gridCol w="685800"/>
                <a:gridCol w="762000"/>
                <a:gridCol w="685800"/>
                <a:gridCol w="2362200"/>
                <a:gridCol w="762000"/>
                <a:gridCol w="533400"/>
                <a:gridCol w="762000"/>
                <a:gridCol w="685800"/>
                <a:gridCol w="1371598"/>
              </a:tblGrid>
              <a:tr h="44930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--------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rd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la[;k 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22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Establishment of Reading club in 10 P/S Schools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CRC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C.M.D.E.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Vh-,u-feJk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1- 10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ladqy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10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p;u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2-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leqnk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lg;ksx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lqyHk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lkfgR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ladyu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kdska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v/;;u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: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fp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j[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okys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xzkeh.kksa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tksM+dj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fjfMax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Dyc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xBu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fjfMax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Dyc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lnL;ksa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d&amp;,d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v/;;u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5- v/;;u </a:t>
                      </a:r>
                      <a:r>
                        <a:rPr lang="en-US" sz="17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fy;s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fu;e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cukdj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izfrfnu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v/;;u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vfHkO;fDr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6-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lIrkg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,d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fo|ky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de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de 01?kaVk v/;;u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vkaadyu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tkosxh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                 </a:t>
                      </a:r>
                    </a:p>
                  </a:txBody>
                  <a:tcPr marL="5830" marR="5830" marT="5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07.12.16</a:t>
                      </a:r>
                    </a:p>
                  </a:txBody>
                  <a:tcPr marL="5830" marR="5830" marT="58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Days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 Students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1-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&lt;+us dh] le&gt;us dh]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vFkZ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x&lt;+us dh] o thou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mi;ksx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ykus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2- v/;;u v/;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kiu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okrkoj.k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3-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&lt;+us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vknr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4-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fjfMax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Dyc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5- v/;;u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lkexzh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&lt;+us dh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yyd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iSnk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7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gksxhA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</a:t>
                      </a:r>
                    </a:p>
                  </a:txBody>
                  <a:tcPr marL="5830" marR="5830" marT="5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1" y="304800"/>
          <a:ext cx="9677399" cy="6457893"/>
        </p:xfrm>
        <a:graphic>
          <a:graphicData uri="http://schemas.openxmlformats.org/drawingml/2006/table">
            <a:tbl>
              <a:tblPr/>
              <a:tblGrid>
                <a:gridCol w="304799"/>
                <a:gridCol w="990600"/>
                <a:gridCol w="838200"/>
                <a:gridCol w="762000"/>
                <a:gridCol w="762000"/>
                <a:gridCol w="1742262"/>
                <a:gridCol w="798635"/>
                <a:gridCol w="507103"/>
                <a:gridCol w="762000"/>
                <a:gridCol w="762000"/>
                <a:gridCol w="1447800"/>
              </a:tblGrid>
              <a:tr h="8015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----------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rd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Ahavan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Magazine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BRC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C.M.D.E.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Vh-,u-feJk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1-f'k{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ppkZ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2-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ekSfyd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[k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vkeaf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=r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3-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ekSfyd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ladyu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&amp;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Js"V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p;u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4-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if=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izdk'ku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forj.k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05.12.16</a:t>
                      </a:r>
                    </a:p>
                  </a:txBody>
                  <a:tcPr marL="6199" marR="6199" marT="61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08 Days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1458 P.S./M.S.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125000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l`tukRed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lksp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vfHkizsj.kk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kZu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Hkk"kk;h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36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Balmanch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Magazine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BRC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C.M.D.E.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Vh-,u-feJk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1-f'k{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ppkZ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2-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ekSfyd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[k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dkVZqu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fp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=]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isfVax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vkeaf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=r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djukA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3-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ekSfyd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ladyu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&amp;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Js"V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p;u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4-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if=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izdk'ku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forj.k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 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0"/>
                        </a:rPr>
                        <a:t>          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0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05.01.17</a:t>
                      </a:r>
                    </a:p>
                  </a:txBody>
                  <a:tcPr marL="6199" marR="6199" marT="61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08 Days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1458  P.S./M.S.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l`tukRed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lksp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vfHkizsj.kk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kZu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2-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cPPkksa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Hkk"kk;h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dkS'ky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76201"/>
          <a:ext cx="9601200" cy="5302338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762000"/>
                <a:gridCol w="609600"/>
                <a:gridCol w="685800"/>
                <a:gridCol w="2035098"/>
                <a:gridCol w="858644"/>
                <a:gridCol w="535258"/>
                <a:gridCol w="762000"/>
                <a:gridCol w="838200"/>
                <a:gridCol w="1143000"/>
              </a:tblGrid>
              <a:tr h="8207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izfØ;k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le;kof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/k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----------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rd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ykHkkafor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fgrxzkgh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laHkkfor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ctV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visf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ifj.kke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Workshop on T.L.M.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Devlopment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for class 6th to 8th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DIET 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P.S.T.E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th-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,l-Bkdqj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2-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ekLVj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VªsulZ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p;uA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3-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ikBdksa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p;uA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4- 04&amp;04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dk;Z'kkyk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Vh-,y-,e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Ldwyksa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izHkko'khyrk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vkadyu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nLrkosathdj.k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tk;sxkA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     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05.02.17</a:t>
                      </a:r>
                    </a:p>
                  </a:txBody>
                  <a:tcPr marL="6199" marR="6199" marT="61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Days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TLM will be made                       100 M.S.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Teachar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110000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xq.koŸkk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enn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feysxhA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cPpksa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ea :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fp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100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Vh-,y-,e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fuekZ.k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gksxkA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0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 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 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 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226 Days</a:t>
                      </a: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Teachar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1371                 Student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13437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1571200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199" marR="6199" marT="6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 </a:t>
                      </a:r>
                    </a:p>
                  </a:txBody>
                  <a:tcPr marL="6199" marR="6199" marT="619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5334000"/>
            <a:ext cx="990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Kruti Dev 011" pitchFamily="2" charset="0"/>
              </a:rPr>
              <a:t>mijksDr</a:t>
            </a:r>
            <a:r>
              <a:rPr lang="en-US" dirty="0" smtClean="0">
                <a:latin typeface="Kruti Dev 011" pitchFamily="2" charset="0"/>
              </a:rPr>
              <a:t> </a:t>
            </a:r>
            <a:r>
              <a:rPr lang="en-US" dirty="0" err="1" smtClean="0">
                <a:latin typeface="Kruti Dev 011" pitchFamily="2" charset="0"/>
              </a:rPr>
              <a:t>lHkh</a:t>
            </a:r>
            <a:r>
              <a:rPr lang="en-US" dirty="0" smtClean="0">
                <a:latin typeface="Kruti Dev 011" pitchFamily="2" charset="0"/>
              </a:rPr>
              <a:t> 15 </a:t>
            </a:r>
            <a:r>
              <a:rPr lang="en-US" dirty="0" err="1" smtClean="0">
                <a:latin typeface="Kruti Dev 011" pitchFamily="2" charset="0"/>
              </a:rPr>
              <a:t>dk;ZØe</a:t>
            </a:r>
            <a:r>
              <a:rPr lang="en-US" dirty="0" smtClean="0">
                <a:latin typeface="Kruti Dev 011" pitchFamily="2" charset="0"/>
              </a:rPr>
              <a:t> </a:t>
            </a:r>
            <a:r>
              <a:rPr lang="en-US" dirty="0" err="1" smtClean="0">
                <a:latin typeface="Kruti Dev 011" pitchFamily="2" charset="0"/>
              </a:rPr>
              <a:t>ekuuh</a:t>
            </a:r>
            <a:r>
              <a:rPr lang="en-US" dirty="0" smtClean="0">
                <a:latin typeface="Kruti Dev 011" pitchFamily="2" charset="0"/>
              </a:rPr>
              <a:t>; </a:t>
            </a:r>
            <a:r>
              <a:rPr lang="en-US" dirty="0" err="1" smtClean="0">
                <a:latin typeface="Kruti Dev 011" pitchFamily="2" charset="0"/>
              </a:rPr>
              <a:t>ftyk</a:t>
            </a:r>
            <a:r>
              <a:rPr lang="en-US" dirty="0" smtClean="0">
                <a:latin typeface="Kruti Dev 011" pitchFamily="2" charset="0"/>
              </a:rPr>
              <a:t>/;{k </a:t>
            </a:r>
            <a:r>
              <a:rPr lang="en-US" dirty="0" err="1" smtClean="0">
                <a:latin typeface="Kruti Dev 011" pitchFamily="2" charset="0"/>
              </a:rPr>
              <a:t>egksn</a:t>
            </a:r>
            <a:r>
              <a:rPr lang="en-US" dirty="0" smtClean="0">
                <a:latin typeface="Kruti Dev 011" pitchFamily="2" charset="0"/>
              </a:rPr>
              <a:t>; ,</a:t>
            </a:r>
            <a:r>
              <a:rPr lang="en-US" dirty="0" err="1" smtClean="0">
                <a:latin typeface="Kruti Dev 011" pitchFamily="2" charset="0"/>
              </a:rPr>
              <a:t>oa</a:t>
            </a:r>
            <a:r>
              <a:rPr lang="en-US" dirty="0" smtClean="0">
                <a:latin typeface="Kruti Dev 011" pitchFamily="2" charset="0"/>
              </a:rPr>
              <a:t> </a:t>
            </a:r>
            <a:r>
              <a:rPr lang="en-US" dirty="0" err="1" smtClean="0">
                <a:latin typeface="Kruti Dev 011" pitchFamily="2" charset="0"/>
              </a:rPr>
              <a:t>lfefr</a:t>
            </a:r>
            <a:r>
              <a:rPr lang="en-US" dirty="0" smtClean="0">
                <a:latin typeface="Kruti Dev 011" pitchFamily="2" charset="0"/>
              </a:rPr>
              <a:t> </a:t>
            </a:r>
            <a:r>
              <a:rPr lang="en-US" dirty="0" err="1" smtClean="0">
                <a:latin typeface="Kruti Dev 011" pitchFamily="2" charset="0"/>
              </a:rPr>
              <a:t>ds</a:t>
            </a:r>
            <a:r>
              <a:rPr lang="en-US" dirty="0" smtClean="0">
                <a:latin typeface="Kruti Dev 011" pitchFamily="2" charset="0"/>
              </a:rPr>
              <a:t> </a:t>
            </a:r>
            <a:r>
              <a:rPr lang="en-US" dirty="0" err="1" smtClean="0">
                <a:latin typeface="Kruti Dev 011" pitchFamily="2" charset="0"/>
              </a:rPr>
              <a:t>lnL;ksa</a:t>
            </a:r>
            <a:r>
              <a:rPr lang="en-US" dirty="0" smtClean="0">
                <a:latin typeface="Kruti Dev 011" pitchFamily="2" charset="0"/>
              </a:rPr>
              <a:t> }</a:t>
            </a:r>
            <a:r>
              <a:rPr lang="en-US" dirty="0" err="1" smtClean="0">
                <a:latin typeface="Kruti Dev 011" pitchFamily="2" charset="0"/>
              </a:rPr>
              <a:t>kjk</a:t>
            </a:r>
            <a:r>
              <a:rPr lang="en-US" dirty="0" smtClean="0">
                <a:latin typeface="Kruti Dev 011" pitchFamily="2" charset="0"/>
              </a:rPr>
              <a:t> </a:t>
            </a:r>
            <a:r>
              <a:rPr lang="en-US" dirty="0" err="1" smtClean="0">
                <a:latin typeface="Kruti Dev 011" pitchFamily="2" charset="0"/>
              </a:rPr>
              <a:t>vuqeksfnr</a:t>
            </a:r>
            <a:r>
              <a:rPr lang="en-US" dirty="0" smtClean="0">
                <a:latin typeface="Kruti Dev 011" pitchFamily="2" charset="0"/>
              </a:rPr>
              <a:t> </a:t>
            </a:r>
            <a:r>
              <a:rPr lang="en-US" dirty="0" err="1" smtClean="0">
                <a:latin typeface="Kruti Dev 011" pitchFamily="2" charset="0"/>
              </a:rPr>
              <a:t>fd;k</a:t>
            </a:r>
            <a:r>
              <a:rPr lang="en-US" dirty="0" smtClean="0">
                <a:latin typeface="Kruti Dev 011" pitchFamily="2" charset="0"/>
              </a:rPr>
              <a:t> </a:t>
            </a:r>
            <a:r>
              <a:rPr lang="en-US" dirty="0" err="1" smtClean="0">
                <a:latin typeface="Kruti Dev 011" pitchFamily="2" charset="0"/>
              </a:rPr>
              <a:t>x;k</a:t>
            </a:r>
            <a:r>
              <a:rPr lang="en-US" dirty="0" smtClean="0">
                <a:latin typeface="Kruti Dev 011" pitchFamily="2" charset="0"/>
              </a:rPr>
              <a:t> </a:t>
            </a:r>
            <a:r>
              <a:rPr lang="en-US" dirty="0" err="1" smtClean="0">
                <a:latin typeface="Kruti Dev 011" pitchFamily="2" charset="0"/>
              </a:rPr>
              <a:t>gSA</a:t>
            </a:r>
            <a:r>
              <a:rPr lang="en-US" dirty="0" smtClean="0">
                <a:latin typeface="Kruti Dev 011" pitchFamily="2" charset="0"/>
              </a:rPr>
              <a:t> </a:t>
            </a:r>
            <a:endParaRPr lang="en-US" dirty="0">
              <a:latin typeface="Kruti Dev 011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3246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PAC</a:t>
            </a:r>
            <a:r>
              <a:rPr lang="en-US" sz="1600" dirty="0" smtClean="0">
                <a:latin typeface="Kruti Dev 011" pitchFamily="2" charset="0"/>
              </a:rPr>
              <a:t> </a:t>
            </a:r>
          </a:p>
          <a:p>
            <a:pPr algn="ctr"/>
            <a:r>
              <a:rPr lang="en-US" sz="1600" dirty="0" err="1" smtClean="0">
                <a:latin typeface="Kruti Dev 011" pitchFamily="2" charset="0"/>
              </a:rPr>
              <a:t>mik</a:t>
            </a:r>
            <a:r>
              <a:rPr lang="en-US" sz="1600" dirty="0" smtClean="0">
                <a:latin typeface="Kruti Dev 011" pitchFamily="2" charset="0"/>
              </a:rPr>
              <a:t>/;{k </a:t>
            </a:r>
            <a:endParaRPr lang="en-US" sz="1600" dirty="0">
              <a:latin typeface="Kruti Dev 011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1400" y="63246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PAC</a:t>
            </a:r>
            <a:r>
              <a:rPr lang="en-US" sz="1600" dirty="0" smtClean="0">
                <a:latin typeface="Kruti Dev 011" pitchFamily="2" charset="0"/>
              </a:rPr>
              <a:t> </a:t>
            </a:r>
          </a:p>
          <a:p>
            <a:pPr algn="ctr"/>
            <a:r>
              <a:rPr lang="en-US" sz="1600" dirty="0" smtClean="0">
                <a:latin typeface="Kruti Dev 011" pitchFamily="2" charset="0"/>
              </a:rPr>
              <a:t>v/;{k </a:t>
            </a:r>
            <a:endParaRPr lang="en-US" sz="1600" dirty="0">
              <a:latin typeface="Kruti Dev 011" pitchFamily="2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52400"/>
          <a:ext cx="9448800" cy="6324602"/>
        </p:xfrm>
        <a:graphic>
          <a:graphicData uri="http://schemas.openxmlformats.org/drawingml/2006/table">
            <a:tbl>
              <a:tblPr/>
              <a:tblGrid>
                <a:gridCol w="297600"/>
                <a:gridCol w="540600"/>
                <a:gridCol w="685800"/>
                <a:gridCol w="381000"/>
                <a:gridCol w="685800"/>
                <a:gridCol w="1882128"/>
                <a:gridCol w="666624"/>
                <a:gridCol w="1413648"/>
                <a:gridCol w="1447800"/>
                <a:gridCol w="762000"/>
                <a:gridCol w="685800"/>
              </a:tblGrid>
              <a:tr h="320826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Eras Bold ITC"/>
                        </a:rPr>
                        <a:t>Training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Eras Bold ITC"/>
                        </a:rPr>
                        <a:t>Calender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Eras Bold ITC"/>
                      </a:endParaRPr>
                    </a:p>
                  </a:txBody>
                  <a:tcPr marL="6238" marR="6238" marT="62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826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DIET-KABIRDHAM_2016-17</a:t>
                      </a:r>
                    </a:p>
                  </a:txBody>
                  <a:tcPr marL="6238" marR="6238" marT="62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11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S.   NO.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Month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Tentive Dates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Cell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Training/Work shop/Project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Duration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No.of Participants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Beneficiaries Group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Hall No./Place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Budget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From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April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16.04.16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A.R.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Research and action Research-10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Teacher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16.05.16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P.and M.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Maths &amp; Science Lab Devlopment in 04 Cluster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P/S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 Students+ 80 Teachers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09.05.16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D.R.U.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Devloping Teaching activities in Maths &amp; Hindi for class 1st&amp;2nd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06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Teachers Maths &amp; 60 Teachers Hindi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 Teachers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June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16.06.16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P.S.T.E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N.M.M.S.E Training of Teachers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08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 Teachers + 90 CRC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 M.S.+9000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92600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June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20.06.16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P.S.T.E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KAMAL Programme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schools.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0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July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11.07.16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C.M.D.E.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Quality Improvement Through Thematic approach Story Telling Festival in 25 Schools.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2500  Students+ 50 Teachers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2500  Students+ 50 Teachers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0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Aug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01.08.16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E.T.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Quality Improvement Programme for Below MLT Student in 50 Schools through Teacher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Schools&amp;2500 Students 150 Teachers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Schools&amp;2500 Students 150 Teachers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0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Aug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01.08.16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D.R.U.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Monitoring and Field Visit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Days     Per F.M.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 Schools 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 Teachers+50000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228600"/>
          <a:ext cx="9525000" cy="4536702"/>
        </p:xfrm>
        <a:graphic>
          <a:graphicData uri="http://schemas.openxmlformats.org/drawingml/2006/table">
            <a:tbl>
              <a:tblPr/>
              <a:tblGrid>
                <a:gridCol w="300000"/>
                <a:gridCol w="538200"/>
                <a:gridCol w="762000"/>
                <a:gridCol w="381000"/>
                <a:gridCol w="685800"/>
                <a:gridCol w="1981200"/>
                <a:gridCol w="762000"/>
                <a:gridCol w="1524000"/>
                <a:gridCol w="1219200"/>
                <a:gridCol w="609600"/>
                <a:gridCol w="762000"/>
              </a:tblGrid>
              <a:tr h="12476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S.   NO.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Month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Tentive Dates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Cell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Training/Work shop/Project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Duration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No.of Participants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Beneficiaries Group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Hall No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./   Place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Budget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From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</a:t>
                      </a:r>
                    </a:p>
                  </a:txBody>
                  <a:tcPr marL="6238" marR="6238" marT="623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42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03.10.16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E.T.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Quality Improvement of D-Grade Schools of Kawardha block through community Participation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06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P/S. - 20 M/S.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 Teacher+8000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21.11.16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I.F.I.C.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Inter-District Exposure Visit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06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04 F.M.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04 F.M.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3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28.11.16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&amp; M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Learning Maths Through Geogebra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06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Teacher + 4000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Teacher + 4000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71600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07.12.16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C.M.D.E.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Establishment of Reading club in 10 P/S Schools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05.12.16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C.M.D.E.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Ahavan Magazine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08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1640 P.S./M.S.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1.04 Lac Students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Jan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05.01.17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C.M.D.E.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Balmanch Magazine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08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1640 P.S./M.S.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6000 Teachers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Feb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05.02.17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P.S.T.E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Workshop on T.L.M. Devlopment for class 6th to 8th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TLM will be made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Teachers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&amp;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38" marR="6238" marT="62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38" marR="6238" marT="62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38" marR="6238" marT="62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Kruti Dev 011"/>
                        </a:rPr>
                        <a:t> 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38" marR="6238" marT="62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38" marR="6238" marT="62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226 Days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Teachar - 1371                                                         student - 13437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1571200</a:t>
                      </a:r>
                    </a:p>
                  </a:txBody>
                  <a:tcPr marL="6238" marR="6238" marT="6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0" y="5524500"/>
          <a:ext cx="2933700" cy="190500"/>
        </p:xfrm>
        <a:graphic>
          <a:graphicData uri="http://schemas.openxmlformats.org/drawingml/2006/table">
            <a:tbl>
              <a:tblPr/>
              <a:tblGrid>
                <a:gridCol w="29337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PRINCIPAL DIET KABIRDHAM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8200"/>
            <a:ext cx="9906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MOBILE NUMBER – 7389849093</a:t>
            </a:r>
          </a:p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PUNIT PAIKRA </a:t>
            </a:r>
          </a:p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C.S.E.B. KAWARDHA  </a:t>
            </a:r>
          </a:p>
          <a:p>
            <a:pPr algn="ctr"/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1" y="76200"/>
          <a:ext cx="9677399" cy="6633208"/>
        </p:xfrm>
        <a:graphic>
          <a:graphicData uri="http://schemas.openxmlformats.org/drawingml/2006/table">
            <a:tbl>
              <a:tblPr/>
              <a:tblGrid>
                <a:gridCol w="568547"/>
                <a:gridCol w="3680068"/>
                <a:gridCol w="786780"/>
                <a:gridCol w="786780"/>
                <a:gridCol w="3855224"/>
              </a:tblGrid>
              <a:tr h="19192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l-Ø-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iw.kZ 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viw.kZ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fo'ks"k 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9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5-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jk"Vªh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ksX;rk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lalk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o`fŸk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ladqyokj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kd&amp;izf'k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¼,u-,e-,l-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izos'k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dksfpax½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ftyk f'k{kk vf/kdkjh do?kkZ ,oa ch-vkj-lh- do/kkZ }kjk djk;k x;kA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9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10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7- uoksn; fo|ky; izos'k ijh{kk dksfpax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 [k.M f'k{kk vf/kdkjh ,oa ch-vkj-lh- uoksn; fo|ky; }kjk fd;k x;kA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9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11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**thou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** ¼Nk=k/;kid½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07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thou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fo|k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f'kfoj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=k/;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kidksa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gsrq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lEiUuA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3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12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**cky vf/kdkj vf/kfu;e 2009 ij Nk=kokl@vkoklh; fo|ky;ksa ds v/kh{kdksa dk izf'k{k.k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jkgqy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Hkxr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¼,l-ih-½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dchj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vkj-ds-oekZ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¼,-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Mh-ts-½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dchj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lqJh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vfurk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lkxj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Fkkuk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izHkkjh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-d-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dchj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] ,l-,u-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jkBkSj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ftyk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nkSyr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d';i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vkLFkk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laLFkk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us fu/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kkZfjr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fo"k;ksa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fn;kA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9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13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 u="sng" dirty="0"/>
                        <a:t>D. 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uokpkj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endParaRPr lang="en-US" sz="1800" b="1" i="0" u="sng" strike="noStrike" dirty="0" smtClean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  <a:p>
                      <a:pPr algn="l" fontAlgn="ctr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Lrjh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lsehukj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LVkQ lnL; ds deh gksus ds dkj.k fnlEcj ekg ds iwoZ dk;ZØe ugha djk;k tk ldkA vr% ,l-lh-bZ-vkj-Vh- jk;iqj ds funsZ'kkuqlkj dk;ZØe LFkfxr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9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14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izk-'kkyk@iwoZ ek-'kkyk f'k{kdksa dk d{kkokj fo"k;okj Vh-,y-,e- fuekZ.k dk;Z'kkyk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VkVk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baLVhV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~;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wV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vkWQ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lksly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lkbZal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ckEcs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dyO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gks'kaxkckn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}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x;kA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15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 u="sng" dirty="0"/>
                        <a:t>E. 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kerk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&amp;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vUrZjkT;h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kSf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Hkze.k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nks&amp;nks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Js"B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,l-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bZ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jk;iqj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funsZ'kkuqlkj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LFkfxr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9" y="60010"/>
          <a:ext cx="9601200" cy="5273990"/>
        </p:xfrm>
        <a:graphic>
          <a:graphicData uri="http://schemas.openxmlformats.org/drawingml/2006/table">
            <a:tbl>
              <a:tblPr/>
              <a:tblGrid>
                <a:gridCol w="564070"/>
                <a:gridCol w="3524770"/>
                <a:gridCol w="908630"/>
                <a:gridCol w="817768"/>
                <a:gridCol w="3785962"/>
              </a:tblGrid>
              <a:tr h="19192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l-Ø-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dk;ZØe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uke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iw.kZ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viw.kZ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0"/>
                      </a:endParaRP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0"/>
                        </a:rPr>
                        <a:t>fo'ks"k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 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16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ek-'kkyk ,oa izk-'kkyk f'k{kdksa dk iz'u i= fuekZ.k dk;Z'kkyk &amp;                 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igyh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8oha rd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dqy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36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lsV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17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pkj ladqy ds iwoZ ek/;fed 'kkyk f'k{kdksa dk Lo vf/kxe }kjk n{krk fodkl dk;ZØe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18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LVkQ lnL;ksa dk 10 fnolh; dEI;wVj izf'k{k.kA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05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lnL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[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A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19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lnL;ksa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dirty="0"/>
                        <a:t>NCF, NCF, TE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u="none" dirty="0"/>
                        <a:t>RTE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MkbZV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xkbZMykbZal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rFkk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fØ;kUo;u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5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fnolh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dk;Z'kkyk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dirty="0"/>
                        <a:t>I.F.I.G.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}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rhu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pj.kkssa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fn;k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x;kA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20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 u="sng" dirty="0"/>
                        <a:t>F. On-site </a:t>
                      </a:r>
                      <a:r>
                        <a:rPr lang="en-US" b="1" u="sng" dirty="0" smtClean="0"/>
                        <a:t>Support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                                                                                   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ekWuhVfjax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QhYM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foftV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dirty="0"/>
                        <a:t>D.E.O.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}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fodflr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100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fcUnq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= }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fd;k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x;kA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21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 u="sng" dirty="0"/>
                        <a:t>G. 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fo"k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 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oLrq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lkexzh</a:t>
                      </a:r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sng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                                                           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cSxkuh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v/;;u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lkexazh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i.Mfj;k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cksM+yk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Cykd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QhYM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foftV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;g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feyk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cSxk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yksx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cSxkuh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ugha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cksyrs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ftlls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lkekxzh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ladyu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ugha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ik;kA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22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lh-,-lh- gsrq ekM~;wy fuekZ.k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dirty="0"/>
                        <a:t>C.A.Cs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in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fjDr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23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deky i)fr dk izf'k{k.k </a:t>
                      </a:r>
                    </a:p>
                  </a:txBody>
                  <a:tcPr marL="6191" marR="6191" marT="619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Kruti Dev 01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24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 u="sng" dirty="0"/>
                        <a:t>H. Civil Work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&amp;                                                                         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ejEer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oa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iwu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:)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tkjh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600" b="1" dirty="0"/>
                        <a:t>RES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,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tsalh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}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kjk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djk;k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tk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jgk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gSA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6191" marR="6191" marT="61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5486400"/>
          <a:ext cx="9296400" cy="310991"/>
        </p:xfrm>
        <a:graphic>
          <a:graphicData uri="http://schemas.openxmlformats.org/drawingml/2006/table">
            <a:tbl>
              <a:tblPr/>
              <a:tblGrid>
                <a:gridCol w="9296400"/>
              </a:tblGrid>
              <a:tr h="19192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Vhi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&amp; 18@24 ¼</a:t>
                      </a:r>
                      <a:r>
                        <a:rPr lang="en-US" sz="1600" b="1" dirty="0"/>
                        <a:t>75%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½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iw.kZ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gqvk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'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ks"k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06 ¼</a:t>
                      </a:r>
                      <a:r>
                        <a:rPr lang="en-US" sz="1600" b="1" dirty="0"/>
                        <a:t>25%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½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dk;Z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LVkQ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dh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deh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ds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dkj.k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iw.kZ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ugha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gks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ldkA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6191" marR="6191" marT="619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5100" y="228600"/>
            <a:ext cx="974090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ftyk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f’k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{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kk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,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oa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izf’k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{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k.k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laLFkku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egjktiqj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]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ftyk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&amp;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dchj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/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kke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95400"/>
            <a:ext cx="9906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47650" y="4191000"/>
            <a:ext cx="9493250" cy="1524000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dsUnz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izofrZr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;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kstuk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vUrxZr</a:t>
            </a: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Kruti Dev 240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okf”kZd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dk;Z;kstuk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ruti Dev 240" pitchFamily="2" charset="0"/>
              </a:rPr>
              <a:t>]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2016-17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2" descr="D:\ADHIKARI\2011-12\DIET MO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1600" y="1447800"/>
            <a:ext cx="462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550" y="152400"/>
            <a:ext cx="9493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err="1" smtClean="0">
                <a:latin typeface="Kruti Dev 011" pitchFamily="2" charset="0"/>
              </a:rPr>
              <a:t>MkbZV</a:t>
            </a:r>
            <a:r>
              <a:rPr lang="en-US" sz="3200" b="1" u="sng" dirty="0" smtClean="0">
                <a:latin typeface="Kruti Dev 011" pitchFamily="2" charset="0"/>
              </a:rPr>
              <a:t> </a:t>
            </a:r>
            <a:r>
              <a:rPr lang="en-US" sz="3200" b="1" u="sng" dirty="0" err="1" smtClean="0">
                <a:latin typeface="Kruti Dev 011" pitchFamily="2" charset="0"/>
              </a:rPr>
              <a:t>ÁksQkbZy</a:t>
            </a:r>
            <a:endParaRPr lang="en-US" sz="3200" dirty="0" smtClean="0">
              <a:latin typeface="Kruti Dev 011" pitchFamily="2" charset="0"/>
            </a:endParaRPr>
          </a:p>
          <a:p>
            <a:pPr algn="ctr"/>
            <a:r>
              <a:rPr lang="en-US" sz="3200" b="1" u="sng" dirty="0" err="1" smtClean="0">
                <a:latin typeface="Kruti Dev 011" pitchFamily="2" charset="0"/>
              </a:rPr>
              <a:t>ftyk</a:t>
            </a:r>
            <a:r>
              <a:rPr lang="en-US" sz="3200" b="1" u="sng" dirty="0" smtClean="0">
                <a:latin typeface="Kruti Dev 011" pitchFamily="2" charset="0"/>
              </a:rPr>
              <a:t> &amp; </a:t>
            </a:r>
            <a:r>
              <a:rPr lang="en-US" sz="3200" b="1" u="sng" dirty="0" err="1" smtClean="0">
                <a:latin typeface="Kruti Dev 011" pitchFamily="2" charset="0"/>
              </a:rPr>
              <a:t>dchj</a:t>
            </a:r>
            <a:r>
              <a:rPr lang="en-US" sz="3200" b="1" u="sng" dirty="0" smtClean="0">
                <a:latin typeface="Kruti Dev 011" pitchFamily="2" charset="0"/>
              </a:rPr>
              <a:t>/</a:t>
            </a:r>
            <a:r>
              <a:rPr lang="en-US" sz="3200" b="1" u="sng" dirty="0" err="1" smtClean="0">
                <a:latin typeface="Kruti Dev 011" pitchFamily="2" charset="0"/>
              </a:rPr>
              <a:t>kke</a:t>
            </a:r>
            <a:r>
              <a:rPr lang="en-US" sz="3200" b="1" u="sng" dirty="0" smtClean="0">
                <a:latin typeface="Kruti Dev 011" pitchFamily="2" charset="0"/>
              </a:rPr>
              <a:t> 2016&amp;17</a:t>
            </a:r>
            <a:endParaRPr lang="en-US" sz="3200" dirty="0" smtClean="0">
              <a:latin typeface="Kruti Dev 011" pitchFamily="2" charset="0"/>
            </a:endParaRPr>
          </a:p>
          <a:p>
            <a:pPr algn="ctr"/>
            <a:endParaRPr lang="en-US" sz="3200" dirty="0">
              <a:latin typeface="Kruti Dev 011" pitchFamily="2" charset="0"/>
            </a:endParaRPr>
          </a:p>
        </p:txBody>
      </p:sp>
      <p:pic>
        <p:nvPicPr>
          <p:cNvPr id="5" name="Picture 4" descr="C:\Documents and Settings\kam\Desktop\kabirdham\bhoramdev -02.jpg"/>
          <p:cNvPicPr/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165100" y="1600201"/>
            <a:ext cx="4705350" cy="380171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5" descr="C:\Documents and Settings\kam\Desktop\kabirdham\map -01.jpg"/>
          <p:cNvPicPr/>
          <p:nvPr/>
        </p:nvPicPr>
        <p:blipFill>
          <a:blip r:embed="rId3">
            <a:lum/>
          </a:blip>
          <a:srcRect/>
          <a:stretch>
            <a:fillRect/>
          </a:stretch>
        </p:blipFill>
        <p:spPr bwMode="auto">
          <a:xfrm>
            <a:off x="4953000" y="1581150"/>
            <a:ext cx="47053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47650" y="5513388"/>
            <a:ext cx="4450821" cy="3540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cs typeface="Arial" pitchFamily="34" charset="0"/>
              </a:rPr>
              <a:t>NŸkhlx&lt;+ dk [ktqjkgks&amp; Hkksjenso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24979" y="5513388"/>
            <a:ext cx="4450821" cy="3540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cs typeface="Arial" pitchFamily="34" charset="0"/>
              </a:rPr>
              <a:t>ftyk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cs typeface="Arial" pitchFamily="34" charset="0"/>
              </a:rPr>
              <a:t> &amp;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cs typeface="Arial" pitchFamily="34" charset="0"/>
              </a:rPr>
              <a:t>dchj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cs typeface="Arial" pitchFamily="34" charset="0"/>
              </a:rPr>
              <a:t>/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cs typeface="Arial" pitchFamily="34" charset="0"/>
              </a:rPr>
              <a:t>kke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cs typeface="Arial" pitchFamily="34" charset="0"/>
              </a:rPr>
              <a:t> ¼</a:t>
            </a:r>
            <a:r>
              <a:rPr lang="en-US" dirty="0" smtClean="0"/>
              <a:t>MAP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cs typeface="Arial" pitchFamily="34" charset="0"/>
              </a:rPr>
              <a:t>½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7650" y="76201"/>
            <a:ext cx="949325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History Of District </a:t>
            </a:r>
            <a:r>
              <a:rPr lang="en-US" sz="1600" b="1" u="sng" dirty="0" err="1" smtClean="0"/>
              <a:t>Kabirdham</a:t>
            </a:r>
            <a:endParaRPr lang="en-US" sz="1600" dirty="0" smtClean="0"/>
          </a:p>
          <a:p>
            <a:pPr algn="just"/>
            <a:r>
              <a:rPr lang="en-US" sz="1200" dirty="0" smtClean="0"/>
              <a:t>                                            Excluding </a:t>
            </a:r>
            <a:r>
              <a:rPr lang="en-US" sz="1200" dirty="0" err="1" smtClean="0"/>
              <a:t>Tehsil</a:t>
            </a:r>
            <a:r>
              <a:rPr lang="en-US" sz="1200" dirty="0" smtClean="0"/>
              <a:t> </a:t>
            </a:r>
            <a:r>
              <a:rPr lang="en-US" sz="1200" dirty="0" err="1" smtClean="0"/>
              <a:t>Kawardha</a:t>
            </a:r>
            <a:r>
              <a:rPr lang="en-US" sz="1200" dirty="0" smtClean="0"/>
              <a:t> from District </a:t>
            </a:r>
            <a:r>
              <a:rPr lang="en-US" sz="1200" dirty="0" err="1" smtClean="0"/>
              <a:t>Rajnandgaon</a:t>
            </a:r>
            <a:r>
              <a:rPr lang="en-US" sz="1200" dirty="0" smtClean="0"/>
              <a:t> and </a:t>
            </a:r>
            <a:r>
              <a:rPr lang="en-US" sz="1200" dirty="0" err="1" smtClean="0"/>
              <a:t>Tehsil</a:t>
            </a:r>
            <a:r>
              <a:rPr lang="en-US" sz="1200" dirty="0" smtClean="0"/>
              <a:t> </a:t>
            </a:r>
            <a:r>
              <a:rPr lang="en-US" sz="1200" dirty="0" err="1" smtClean="0"/>
              <a:t>Pandariya</a:t>
            </a:r>
            <a:r>
              <a:rPr lang="en-US" sz="1200" dirty="0" smtClean="0"/>
              <a:t> from District </a:t>
            </a:r>
            <a:r>
              <a:rPr lang="en-US" sz="1200" dirty="0" err="1" smtClean="0"/>
              <a:t>Bilaspur</a:t>
            </a:r>
            <a:r>
              <a:rPr lang="en-US" sz="1200" dirty="0" smtClean="0"/>
              <a:t> then government of Madhya </a:t>
            </a:r>
            <a:r>
              <a:rPr lang="en-US" sz="1200" dirty="0" err="1" smtClean="0"/>
              <a:t>Pardesh</a:t>
            </a:r>
            <a:r>
              <a:rPr lang="en-US" sz="1200" dirty="0" smtClean="0"/>
              <a:t> by notification No:- K41-F-20.08.2002,gazette(extra ordinary) dated 02/07/1998 constitute a new district specifying the head quarters at </a:t>
            </a:r>
            <a:r>
              <a:rPr lang="en-US" sz="1200" dirty="0" err="1" smtClean="0"/>
              <a:t>Kawardha</a:t>
            </a:r>
            <a:r>
              <a:rPr lang="en-US" sz="1200" dirty="0" smtClean="0"/>
              <a:t> and according to above notification District </a:t>
            </a:r>
            <a:r>
              <a:rPr lang="en-US" sz="1200" dirty="0" err="1" smtClean="0"/>
              <a:t>Kawardha</a:t>
            </a:r>
            <a:r>
              <a:rPr lang="en-US" sz="1200" dirty="0" smtClean="0"/>
              <a:t> which is at present known as (District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) came into being existence on July 06,1998.</a:t>
            </a:r>
          </a:p>
          <a:p>
            <a:pPr algn="just"/>
            <a:r>
              <a:rPr lang="en-US" sz="1200" dirty="0" smtClean="0"/>
              <a:t>                                           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 is a peaceful and attractive place located on the Southern bank of river </a:t>
            </a:r>
            <a:r>
              <a:rPr lang="en-US" sz="1200" dirty="0" err="1" smtClean="0"/>
              <a:t>Sakri</a:t>
            </a:r>
            <a:r>
              <a:rPr lang="en-US" sz="1200" dirty="0" smtClean="0"/>
              <a:t>. Due to the advent of </a:t>
            </a:r>
            <a:r>
              <a:rPr lang="en-US" sz="1200" dirty="0" err="1" smtClean="0"/>
              <a:t>Kabir</a:t>
            </a:r>
            <a:r>
              <a:rPr lang="en-US" sz="1200" dirty="0" smtClean="0"/>
              <a:t> Sahib and the establishment of the seat of descendants of his disciple </a:t>
            </a:r>
            <a:r>
              <a:rPr lang="en-US" sz="1200" dirty="0" err="1" smtClean="0"/>
              <a:t>Dharmdas</a:t>
            </a:r>
            <a:r>
              <a:rPr lang="en-US" sz="1200" dirty="0" smtClean="0"/>
              <a:t>, it was named as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. Before </a:t>
            </a:r>
            <a:r>
              <a:rPr lang="en-US" sz="1200" dirty="0" err="1" smtClean="0"/>
              <a:t>Damakhera</a:t>
            </a:r>
            <a:r>
              <a:rPr lang="en-US" sz="1200" dirty="0" smtClean="0"/>
              <a:t>, District </a:t>
            </a:r>
            <a:r>
              <a:rPr lang="en-US" sz="1200" dirty="0" err="1" smtClean="0"/>
              <a:t>Raipur,this</a:t>
            </a:r>
            <a:r>
              <a:rPr lang="en-US" sz="1200" dirty="0" smtClean="0"/>
              <a:t> was the seat of </a:t>
            </a:r>
            <a:r>
              <a:rPr lang="en-US" sz="1200" dirty="0" err="1" smtClean="0"/>
              <a:t>Kabir</a:t>
            </a:r>
            <a:r>
              <a:rPr lang="en-US" sz="1200" dirty="0" smtClean="0"/>
              <a:t> </a:t>
            </a:r>
            <a:r>
              <a:rPr lang="en-US" sz="1200" dirty="0" err="1" smtClean="0"/>
              <a:t>Panthis</a:t>
            </a:r>
            <a:r>
              <a:rPr lang="en-US" sz="1200" dirty="0" smtClean="0"/>
              <a:t>.</a:t>
            </a:r>
          </a:p>
          <a:p>
            <a:pPr algn="just"/>
            <a:r>
              <a:rPr lang="en-US" sz="1200" dirty="0" smtClean="0"/>
              <a:t>                                           Presently known as </a:t>
            </a:r>
            <a:r>
              <a:rPr lang="en-US" sz="1200" dirty="0" err="1" smtClean="0"/>
              <a:t>tehsil</a:t>
            </a:r>
            <a:r>
              <a:rPr lang="en-US" sz="1200" dirty="0" smtClean="0"/>
              <a:t>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 included in District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 was  as state </a:t>
            </a:r>
            <a:r>
              <a:rPr lang="en-US" sz="1200" dirty="0" err="1" smtClean="0"/>
              <a:t>Kawardha</a:t>
            </a:r>
            <a:r>
              <a:rPr lang="en-US" sz="1200" dirty="0" smtClean="0"/>
              <a:t> till the first half of 18th century. It came into existence as </a:t>
            </a:r>
            <a:r>
              <a:rPr lang="en-US" sz="1200" dirty="0" err="1" smtClean="0"/>
              <a:t>tehsil</a:t>
            </a:r>
            <a:r>
              <a:rPr lang="en-US" sz="1200" dirty="0" smtClean="0"/>
              <a:t> </a:t>
            </a:r>
            <a:r>
              <a:rPr lang="en-US" sz="1200" dirty="0" err="1" smtClean="0"/>
              <a:t>Kawardha</a:t>
            </a:r>
            <a:r>
              <a:rPr lang="en-US" sz="1200" dirty="0" smtClean="0"/>
              <a:t> in District </a:t>
            </a:r>
            <a:r>
              <a:rPr lang="en-US" sz="1200" dirty="0" err="1" smtClean="0"/>
              <a:t>Mandla</a:t>
            </a:r>
            <a:r>
              <a:rPr lang="en-US" sz="1200" dirty="0" smtClean="0"/>
              <a:t> from 1895 to 1902, in District </a:t>
            </a:r>
            <a:r>
              <a:rPr lang="en-US" sz="1200" dirty="0" err="1" smtClean="0"/>
              <a:t>Bilaspur</a:t>
            </a:r>
            <a:r>
              <a:rPr lang="en-US" sz="1200" dirty="0" smtClean="0"/>
              <a:t> from 1903 to 1911, in District Raipur from  1912 to 1948, in District </a:t>
            </a:r>
            <a:r>
              <a:rPr lang="en-US" sz="1200" dirty="0" err="1" smtClean="0"/>
              <a:t>Durg</a:t>
            </a:r>
            <a:r>
              <a:rPr lang="en-US" sz="1200" dirty="0" smtClean="0"/>
              <a:t> in 1948 and remained part of </a:t>
            </a:r>
            <a:r>
              <a:rPr lang="en-US" sz="1200" dirty="0" err="1" smtClean="0"/>
              <a:t>Durg</a:t>
            </a:r>
            <a:r>
              <a:rPr lang="en-US" sz="1200" dirty="0" smtClean="0"/>
              <a:t> </a:t>
            </a:r>
            <a:r>
              <a:rPr lang="en-US" sz="1200" dirty="0" err="1" smtClean="0"/>
              <a:t>upto</a:t>
            </a:r>
            <a:r>
              <a:rPr lang="en-US" sz="1200" dirty="0" smtClean="0"/>
              <a:t> 25/01/1973. After that from 26/01/1973 this </a:t>
            </a:r>
            <a:r>
              <a:rPr lang="en-US" sz="1200" dirty="0" err="1" smtClean="0"/>
              <a:t>Tehsil</a:t>
            </a:r>
            <a:r>
              <a:rPr lang="en-US" sz="1200" dirty="0" smtClean="0"/>
              <a:t> became part of </a:t>
            </a:r>
            <a:r>
              <a:rPr lang="en-US" sz="1200" dirty="0" err="1" smtClean="0"/>
              <a:t>Rajnandgaon</a:t>
            </a:r>
            <a:r>
              <a:rPr lang="en-US" sz="1200" dirty="0" smtClean="0"/>
              <a:t> </a:t>
            </a:r>
            <a:r>
              <a:rPr lang="en-US" sz="1200" dirty="0" err="1" smtClean="0"/>
              <a:t>upto</a:t>
            </a:r>
            <a:r>
              <a:rPr lang="en-US" sz="1200" dirty="0" smtClean="0"/>
              <a:t> July 05,1998 from the time of formation of District </a:t>
            </a:r>
            <a:r>
              <a:rPr lang="en-US" sz="1200" dirty="0" err="1" smtClean="0"/>
              <a:t>Rajnandgaon</a:t>
            </a:r>
            <a:r>
              <a:rPr lang="en-US" sz="1200" dirty="0" smtClean="0"/>
              <a:t> with the division of District </a:t>
            </a:r>
            <a:r>
              <a:rPr lang="en-US" sz="1200" dirty="0" err="1" smtClean="0"/>
              <a:t>Durg</a:t>
            </a:r>
            <a:r>
              <a:rPr lang="en-US" sz="1200" dirty="0" smtClean="0"/>
              <a:t>. Likewise, the second </a:t>
            </a:r>
            <a:r>
              <a:rPr lang="en-US" sz="1200" dirty="0" err="1" smtClean="0"/>
              <a:t>tehsil</a:t>
            </a:r>
            <a:r>
              <a:rPr lang="en-US" sz="1200" dirty="0" smtClean="0"/>
              <a:t> </a:t>
            </a:r>
            <a:r>
              <a:rPr lang="en-US" sz="1200" dirty="0" err="1" smtClean="0"/>
              <a:t>Pandariya</a:t>
            </a:r>
            <a:r>
              <a:rPr lang="en-US" sz="1200" dirty="0" smtClean="0"/>
              <a:t>  included in the district was known as </a:t>
            </a:r>
            <a:r>
              <a:rPr lang="en-US" sz="1200" dirty="0" err="1" smtClean="0"/>
              <a:t>Pandariya</a:t>
            </a:r>
            <a:r>
              <a:rPr lang="en-US" sz="1200" dirty="0" smtClean="0"/>
              <a:t> </a:t>
            </a:r>
            <a:r>
              <a:rPr lang="en-US" sz="1200" dirty="0" err="1" smtClean="0"/>
              <a:t>Zamindari</a:t>
            </a:r>
            <a:r>
              <a:rPr lang="en-US" sz="1200" dirty="0" smtClean="0"/>
              <a:t> before 1952. In 1952 </a:t>
            </a:r>
            <a:r>
              <a:rPr lang="en-US" sz="1200" dirty="0" err="1" smtClean="0"/>
              <a:t>Pandariya</a:t>
            </a:r>
            <a:r>
              <a:rPr lang="en-US" sz="1200" dirty="0" smtClean="0"/>
              <a:t> become the community block Head-Quarters in District </a:t>
            </a:r>
            <a:r>
              <a:rPr lang="en-US" sz="1200" dirty="0" err="1" smtClean="0"/>
              <a:t>Bilaspur</a:t>
            </a:r>
            <a:r>
              <a:rPr lang="en-US" sz="1200" dirty="0" smtClean="0"/>
              <a:t>. It got the status of  </a:t>
            </a:r>
            <a:r>
              <a:rPr lang="en-US" sz="1200" dirty="0" err="1" smtClean="0"/>
              <a:t>tehsil</a:t>
            </a:r>
            <a:r>
              <a:rPr lang="en-US" sz="1200" dirty="0" smtClean="0"/>
              <a:t> in 1986 and from then it remained part of District </a:t>
            </a:r>
            <a:r>
              <a:rPr lang="en-US" sz="1200" dirty="0" err="1" smtClean="0"/>
              <a:t>Bilaspur</a:t>
            </a:r>
            <a:r>
              <a:rPr lang="en-US" sz="1200" dirty="0" smtClean="0"/>
              <a:t> till July 05,1998.</a:t>
            </a:r>
          </a:p>
          <a:p>
            <a:pPr algn="just"/>
            <a:r>
              <a:rPr lang="en-US" sz="1200" dirty="0" smtClean="0"/>
              <a:t>                                            Both the above </a:t>
            </a:r>
            <a:r>
              <a:rPr lang="en-US" sz="1200" dirty="0" err="1" smtClean="0"/>
              <a:t>tehsil</a:t>
            </a:r>
            <a:r>
              <a:rPr lang="en-US" sz="1200" dirty="0" smtClean="0"/>
              <a:t> Head-Quarters </a:t>
            </a:r>
            <a:r>
              <a:rPr lang="en-US" sz="1200" dirty="0" err="1" smtClean="0"/>
              <a:t>tehsil</a:t>
            </a:r>
            <a:r>
              <a:rPr lang="en-US" sz="1200" dirty="0" smtClean="0"/>
              <a:t>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 and </a:t>
            </a:r>
            <a:r>
              <a:rPr lang="en-US" sz="1200" dirty="0" err="1" smtClean="0"/>
              <a:t>Pandariya</a:t>
            </a:r>
            <a:r>
              <a:rPr lang="en-US" sz="1200" dirty="0" smtClean="0"/>
              <a:t> of District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 are important from historical point of view also. Not only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 but also the place </a:t>
            </a:r>
            <a:r>
              <a:rPr lang="en-US" sz="1200" dirty="0" err="1" smtClean="0"/>
              <a:t>Chaura</a:t>
            </a:r>
            <a:r>
              <a:rPr lang="en-US" sz="1200" dirty="0" smtClean="0"/>
              <a:t> and </a:t>
            </a:r>
            <a:r>
              <a:rPr lang="en-US" sz="1200" dirty="0" err="1" smtClean="0"/>
              <a:t>Chhapri</a:t>
            </a:r>
            <a:r>
              <a:rPr lang="en-US" sz="1200" dirty="0" smtClean="0"/>
              <a:t> located at about 17 Km. from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, which is known as </a:t>
            </a:r>
            <a:r>
              <a:rPr lang="en-US" sz="1200" dirty="0" err="1" smtClean="0"/>
              <a:t>Bhoramdev,is</a:t>
            </a:r>
            <a:r>
              <a:rPr lang="en-US" sz="1200" dirty="0" smtClean="0"/>
              <a:t> a very important place historically and archeologically. This place was the capital of </a:t>
            </a:r>
            <a:r>
              <a:rPr lang="en-US" sz="1200" dirty="0" err="1" smtClean="0"/>
              <a:t>Nagvanshi</a:t>
            </a:r>
            <a:r>
              <a:rPr lang="en-US" sz="1200" dirty="0" smtClean="0"/>
              <a:t> kings from about 9th century to 14th </a:t>
            </a:r>
            <a:r>
              <a:rPr lang="en-US" sz="1200" dirty="0" err="1" smtClean="0"/>
              <a:t>century.After</a:t>
            </a:r>
            <a:r>
              <a:rPr lang="en-US" sz="1200" dirty="0" smtClean="0"/>
              <a:t> that this came under possession of </a:t>
            </a:r>
            <a:r>
              <a:rPr lang="en-US" sz="1200" dirty="0" err="1" smtClean="0"/>
              <a:t>Haihayvanshi</a:t>
            </a:r>
            <a:r>
              <a:rPr lang="en-US" sz="1200" dirty="0" smtClean="0"/>
              <a:t> kings who were related to state </a:t>
            </a:r>
            <a:r>
              <a:rPr lang="en-US" sz="1200" dirty="0" err="1" smtClean="0"/>
              <a:t>Ratanpur</a:t>
            </a:r>
            <a:r>
              <a:rPr lang="en-US" sz="1200" dirty="0" smtClean="0"/>
              <a:t>. The </a:t>
            </a:r>
            <a:r>
              <a:rPr lang="en-US" sz="1200" dirty="0" err="1" smtClean="0"/>
              <a:t>Archaelogical</a:t>
            </a:r>
            <a:r>
              <a:rPr lang="en-US" sz="1200" dirty="0" smtClean="0"/>
              <a:t> remains of the temple and old fort constructed by these kings are still available.</a:t>
            </a:r>
          </a:p>
          <a:p>
            <a:pPr algn="just"/>
            <a:endParaRPr lang="en-US" sz="1200" dirty="0" smtClean="0"/>
          </a:p>
          <a:p>
            <a:pPr algn="ctr"/>
            <a:r>
              <a:rPr lang="en-US" sz="1600" b="1" u="sng" dirty="0" smtClean="0"/>
              <a:t>Geographical Location</a:t>
            </a:r>
            <a:endParaRPr lang="en-US" sz="1600" dirty="0" smtClean="0"/>
          </a:p>
          <a:p>
            <a:pPr algn="just"/>
            <a:r>
              <a:rPr lang="en-US" sz="1200" dirty="0" smtClean="0"/>
              <a:t>                                                    District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 extends in 4447.05 Sq K.M. area between 21.32' to 22.28' North latitude and 80.48' to 81.48' east longitude. Boundaries of district touch </a:t>
            </a:r>
            <a:r>
              <a:rPr lang="en-US" sz="1200" dirty="0" err="1" smtClean="0"/>
              <a:t>Dindori</a:t>
            </a:r>
            <a:r>
              <a:rPr lang="en-US" sz="1200" dirty="0" smtClean="0"/>
              <a:t> in north, </a:t>
            </a:r>
            <a:r>
              <a:rPr lang="en-US" sz="1200" dirty="0" err="1" smtClean="0"/>
              <a:t>Bilaspur</a:t>
            </a:r>
            <a:r>
              <a:rPr lang="en-US" sz="1200" dirty="0" smtClean="0"/>
              <a:t> and </a:t>
            </a:r>
            <a:r>
              <a:rPr lang="en-US" sz="1200" dirty="0" err="1" smtClean="0"/>
              <a:t>Durg</a:t>
            </a:r>
            <a:r>
              <a:rPr lang="en-US" sz="1200" dirty="0" smtClean="0"/>
              <a:t> in east, </a:t>
            </a:r>
            <a:r>
              <a:rPr lang="en-US" sz="1200" dirty="0" err="1" smtClean="0"/>
              <a:t>Rajnandgaon</a:t>
            </a:r>
            <a:r>
              <a:rPr lang="en-US" sz="1200" dirty="0" smtClean="0"/>
              <a:t> in South, and District </a:t>
            </a:r>
            <a:r>
              <a:rPr lang="en-US" sz="1200" dirty="0" err="1" smtClean="0"/>
              <a:t>Balaghat</a:t>
            </a:r>
            <a:r>
              <a:rPr lang="en-US" sz="1200" dirty="0" smtClean="0"/>
              <a:t> in west. The </a:t>
            </a:r>
            <a:r>
              <a:rPr lang="en-US" sz="1200" dirty="0" err="1" smtClean="0"/>
              <a:t>northen</a:t>
            </a:r>
            <a:r>
              <a:rPr lang="en-US" sz="1200" dirty="0" smtClean="0"/>
              <a:t> and western parts are surrounded by </a:t>
            </a:r>
            <a:r>
              <a:rPr lang="en-US" sz="1200" dirty="0" err="1" smtClean="0"/>
              <a:t>Maikal</a:t>
            </a:r>
            <a:r>
              <a:rPr lang="en-US" sz="1200" dirty="0" smtClean="0"/>
              <a:t> mountain ranges of </a:t>
            </a:r>
            <a:r>
              <a:rPr lang="en-US" sz="1200" dirty="0" err="1" smtClean="0"/>
              <a:t>Satpura</a:t>
            </a:r>
            <a:r>
              <a:rPr lang="en-US" sz="1200" dirty="0" smtClean="0"/>
              <a:t>. Here the highest peak is </a:t>
            </a:r>
            <a:r>
              <a:rPr lang="en-US" sz="1200" dirty="0" err="1" smtClean="0"/>
              <a:t>Kesmarda</a:t>
            </a:r>
            <a:r>
              <a:rPr lang="en-US" sz="1200" dirty="0" smtClean="0"/>
              <a:t> in </a:t>
            </a:r>
            <a:r>
              <a:rPr lang="en-US" sz="1200" dirty="0" err="1" smtClean="0"/>
              <a:t>Maikal</a:t>
            </a:r>
            <a:r>
              <a:rPr lang="en-US" sz="1200" dirty="0" smtClean="0"/>
              <a:t> mountain which is 925 meter high , while the minimum height is 320 meter. </a:t>
            </a:r>
          </a:p>
          <a:p>
            <a:pPr algn="just"/>
            <a:r>
              <a:rPr lang="en-US" sz="1200" dirty="0" smtClean="0"/>
              <a:t>                                                    The central east and southern part of the district is plain, whereas the </a:t>
            </a:r>
            <a:r>
              <a:rPr lang="en-US" sz="1200" dirty="0" err="1" smtClean="0"/>
              <a:t>northen</a:t>
            </a:r>
            <a:r>
              <a:rPr lang="en-US" sz="1200" dirty="0" smtClean="0"/>
              <a:t> and western part is </a:t>
            </a:r>
            <a:r>
              <a:rPr lang="en-US" sz="1200" dirty="0" err="1" smtClean="0"/>
              <a:t>mountainous.Mainly</a:t>
            </a:r>
            <a:r>
              <a:rPr lang="en-US" sz="1200" dirty="0" smtClean="0"/>
              <a:t> </a:t>
            </a:r>
            <a:r>
              <a:rPr lang="en-US" sz="1200" dirty="0" err="1" smtClean="0"/>
              <a:t>Black,Kanhar</a:t>
            </a:r>
            <a:r>
              <a:rPr lang="en-US" sz="1200" dirty="0" smtClean="0"/>
              <a:t> and Dorsa soil is found in the district, in which Nitrogen, Alp Potash and </a:t>
            </a:r>
            <a:r>
              <a:rPr lang="en-US" sz="1200" dirty="0" err="1" smtClean="0"/>
              <a:t>Sulphur</a:t>
            </a:r>
            <a:r>
              <a:rPr lang="en-US" sz="1200" dirty="0" smtClean="0"/>
              <a:t> is available in medium quantity, whereas Zinc and </a:t>
            </a:r>
            <a:r>
              <a:rPr lang="en-US" sz="1200" dirty="0" err="1" smtClean="0"/>
              <a:t>Sulphur</a:t>
            </a:r>
            <a:r>
              <a:rPr lang="en-US" sz="1200" dirty="0" smtClean="0"/>
              <a:t> elements lack.</a:t>
            </a:r>
          </a:p>
          <a:p>
            <a:pPr algn="just"/>
            <a:r>
              <a:rPr lang="en-US" sz="1200" dirty="0" smtClean="0"/>
              <a:t>                                         The main rivers of the district originate generally from </a:t>
            </a:r>
            <a:r>
              <a:rPr lang="en-US" sz="1200" dirty="0" err="1" smtClean="0"/>
              <a:t>Maikal</a:t>
            </a:r>
            <a:r>
              <a:rPr lang="en-US" sz="1200" dirty="0" smtClean="0"/>
              <a:t> mountain range. </a:t>
            </a:r>
            <a:r>
              <a:rPr lang="en-US" sz="1200" dirty="0" err="1" smtClean="0"/>
              <a:t>Haf</a:t>
            </a:r>
            <a:r>
              <a:rPr lang="en-US" sz="1200" dirty="0" smtClean="0"/>
              <a:t>, </a:t>
            </a:r>
            <a:r>
              <a:rPr lang="en-US" sz="1200" dirty="0" err="1" smtClean="0"/>
              <a:t>Phok</a:t>
            </a:r>
            <a:r>
              <a:rPr lang="en-US" sz="1200" dirty="0" smtClean="0"/>
              <a:t> and </a:t>
            </a:r>
            <a:r>
              <a:rPr lang="en-US" sz="1200" dirty="0" err="1" smtClean="0"/>
              <a:t>Sakri</a:t>
            </a:r>
            <a:r>
              <a:rPr lang="en-US" sz="1200" dirty="0" smtClean="0"/>
              <a:t> rivers after emerging from north-west of the district flow towards south-east and in the end after going in District </a:t>
            </a:r>
            <a:r>
              <a:rPr lang="en-US" sz="1200" dirty="0" err="1" smtClean="0"/>
              <a:t>Durg</a:t>
            </a:r>
            <a:r>
              <a:rPr lang="en-US" sz="1200" dirty="0" smtClean="0"/>
              <a:t> fall in river </a:t>
            </a:r>
            <a:r>
              <a:rPr lang="en-US" sz="1200" dirty="0" err="1" smtClean="0"/>
              <a:t>Shivnath</a:t>
            </a:r>
            <a:r>
              <a:rPr lang="en-US" sz="1200" dirty="0" smtClean="0"/>
              <a:t>, whereas   </a:t>
            </a:r>
            <a:r>
              <a:rPr lang="en-US" sz="1200" dirty="0" err="1" smtClean="0"/>
              <a:t>Phen,Halon,Banjar</a:t>
            </a:r>
            <a:r>
              <a:rPr lang="en-US" sz="1200" dirty="0" smtClean="0"/>
              <a:t> and </a:t>
            </a:r>
            <a:r>
              <a:rPr lang="en-US" sz="1200" dirty="0" err="1" smtClean="0"/>
              <a:t>Jamunia</a:t>
            </a:r>
            <a:r>
              <a:rPr lang="en-US" sz="1200" dirty="0" smtClean="0"/>
              <a:t> rivers flowing towards west fall in river Narmada. There is no all weather rivulet except </a:t>
            </a:r>
            <a:r>
              <a:rPr lang="en-US" sz="1200" dirty="0" err="1" smtClean="0"/>
              <a:t>Saliha</a:t>
            </a:r>
            <a:r>
              <a:rPr lang="en-US" sz="1200" dirty="0" smtClean="0"/>
              <a:t> </a:t>
            </a:r>
            <a:r>
              <a:rPr lang="en-US" sz="1200" dirty="0" err="1" smtClean="0"/>
              <a:t>Nala</a:t>
            </a:r>
            <a:r>
              <a:rPr lang="en-US" sz="1200" dirty="0" smtClean="0"/>
              <a:t> in the district. </a:t>
            </a:r>
          </a:p>
          <a:p>
            <a:pPr algn="just"/>
            <a:r>
              <a:rPr lang="en-US" sz="1200" dirty="0" smtClean="0"/>
              <a:t>                                        The climate of District </a:t>
            </a:r>
            <a:r>
              <a:rPr lang="en-US" sz="1200" dirty="0" err="1" smtClean="0"/>
              <a:t>Kabirdham</a:t>
            </a:r>
            <a:r>
              <a:rPr lang="en-US" sz="1200" dirty="0" smtClean="0"/>
              <a:t> is temperate, where the maximum temperature in summer is 42'c and the minimum temperature in winter goes to the lowest of 15'c only,	 </a:t>
            </a:r>
          </a:p>
          <a:p>
            <a:pPr algn="just"/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47650" y="152400"/>
            <a:ext cx="94107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dchj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kke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ftys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dk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‘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kSf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{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kd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ifjn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`’;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ftys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dk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uke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&amp;	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dchj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kke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fodkl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[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k.M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&amp;	   do/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kkZ@cksM+yk@l-yksgkjk@i.Mfj;k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tula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[;k &amp;	   822239]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efgyk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&amp; 410602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iq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:"k &amp;    411637 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lk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{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kjrk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&amp;  	   </a:t>
            </a:r>
            <a:r>
              <a:rPr lang="en-US" b="1" dirty="0" smtClean="0"/>
              <a:t>61.69%</a:t>
            </a:r>
            <a:r>
              <a:rPr lang="en-US" sz="2400" b="1" dirty="0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efgyk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&amp;  </a:t>
            </a:r>
            <a:r>
              <a:rPr lang="en-US" b="1" dirty="0" smtClean="0"/>
              <a:t>48.94%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iq</a:t>
            </a:r>
            <a:r>
              <a:rPr lang="en-US" sz="2400" b="1" dirty="0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:"k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&amp;    </a:t>
            </a:r>
            <a:r>
              <a:rPr lang="en-US" b="1" dirty="0" smtClean="0"/>
              <a:t>74.99%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xzkeh.k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&amp; 	</a:t>
            </a:r>
            <a:r>
              <a:rPr lang="en-US" b="1" dirty="0" smtClean="0"/>
              <a:t>       60.02%    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efgyk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&amp;  </a:t>
            </a:r>
            <a:r>
              <a:rPr lang="en-US" b="1" dirty="0" smtClean="0"/>
              <a:t>46.57%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en-US" sz="2400" b="1" dirty="0" err="1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iq</a:t>
            </a:r>
            <a:r>
              <a:rPr lang="en-US" sz="2400" b="1" dirty="0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:"k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&amp;    </a:t>
            </a:r>
            <a:r>
              <a:rPr lang="en-US" b="1" dirty="0" smtClean="0"/>
              <a:t>73.59% 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'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kgjh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&amp;   	   </a:t>
            </a:r>
            <a:r>
              <a:rPr lang="en-US" b="1" dirty="0" smtClean="0"/>
              <a:t>77.64%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efgyk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&amp;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smtClean="0"/>
              <a:t>68.85%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en-US" sz="2400" b="1" dirty="0" err="1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iq</a:t>
            </a:r>
            <a:r>
              <a:rPr lang="en-US" sz="2400" b="1" dirty="0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:"k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&amp;   </a:t>
            </a:r>
            <a:r>
              <a:rPr lang="en-US" b="1" dirty="0" smtClean="0"/>
              <a:t>86.34%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12751" y="3843693"/>
          <a:ext cx="9080505" cy="2650541"/>
        </p:xfrm>
        <a:graphic>
          <a:graphicData uri="http://schemas.openxmlformats.org/drawingml/2006/table">
            <a:tbl>
              <a:tblPr/>
              <a:tblGrid>
                <a:gridCol w="1264675"/>
                <a:gridCol w="506508"/>
                <a:gridCol w="506508"/>
                <a:gridCol w="506508"/>
                <a:gridCol w="618003"/>
                <a:gridCol w="618003"/>
                <a:gridCol w="488190"/>
                <a:gridCol w="488190"/>
                <a:gridCol w="488190"/>
                <a:gridCol w="517658"/>
                <a:gridCol w="517658"/>
                <a:gridCol w="491376"/>
                <a:gridCol w="491376"/>
                <a:gridCol w="491376"/>
                <a:gridCol w="543143"/>
                <a:gridCol w="543143"/>
              </a:tblGrid>
              <a:tr h="257086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Ldwy</a:t>
                      </a:r>
                      <a:endParaRPr lang="en-US" sz="1600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'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kkldh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;</a:t>
                      </a:r>
                      <a:endParaRPr lang="en-US" sz="1800" b="1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v'kkldh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;</a:t>
                      </a:r>
                      <a:endParaRPr lang="en-US" sz="1800" b="1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vuqnku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izkIr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800" b="1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do/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kkZ</a:t>
                      </a:r>
                      <a:endParaRPr lang="en-US" sz="1600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cksM+yk</a:t>
                      </a:r>
                      <a:endParaRPr lang="en-US" sz="1600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l-yksgkjk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i.Mfj;k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;ksx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do/kkZ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cksM+yk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l-yksgkjk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i.Mfj;k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;ksx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do/kkZ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cksM+yk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l-yksgkjk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i.Mfj;k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;ksx</a:t>
                      </a:r>
                      <a:endParaRPr lang="en-US" sz="160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2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izkFk-'kkyk</a:t>
                      </a:r>
                      <a:endParaRPr lang="en-US" sz="1600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188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290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180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311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969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58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22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18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33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131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6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6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2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mPp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izk-'kkyk</a:t>
                      </a:r>
                      <a:endParaRPr lang="en-US" sz="1600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98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142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95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154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489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28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12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5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16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61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2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gkbZ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Ldwy</a:t>
                      </a:r>
                      <a:endParaRPr lang="en-US" sz="1600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25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18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14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24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81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8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3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2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6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19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2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gkW;j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lds.Mjh</a:t>
                      </a:r>
                      <a:endParaRPr lang="en-US" sz="1600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15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15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12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15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57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4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4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3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11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5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ksx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Kruti Dev 011" pitchFamily="2" charset="0"/>
                          <a:ea typeface="Times New Roman"/>
                          <a:cs typeface="Times New Roman"/>
                        </a:rPr>
                        <a:t> &amp;</a:t>
                      </a:r>
                      <a:endParaRPr lang="en-US" sz="1600" dirty="0">
                        <a:latin typeface="Kruti Dev 011" pitchFamily="2" charset="0"/>
                        <a:ea typeface="Calibri"/>
                        <a:cs typeface="Times New Roman"/>
                      </a:endParaRP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326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465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301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504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1596</a:t>
                      </a:r>
                      <a:endParaRPr lang="en-US" sz="1600" b="1" dirty="0"/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/>
                        <a:t>98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41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25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58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222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0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7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7</a:t>
                      </a:r>
                    </a:p>
                  </a:txBody>
                  <a:tcPr marL="64325" marR="643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0200" y="3386494"/>
            <a:ext cx="4705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Kruti Dev 011" pitchFamily="2" charset="0"/>
              </a:rPr>
              <a:t>7- </a:t>
            </a:r>
            <a:r>
              <a:rPr lang="en-US" sz="2000" b="1" dirty="0" err="1" smtClean="0">
                <a:latin typeface="Kruti Dev 011" pitchFamily="2" charset="0"/>
              </a:rPr>
              <a:t>Ldwyksa</a:t>
            </a:r>
            <a:r>
              <a:rPr lang="en-US" sz="2000" b="1" dirty="0" smtClean="0">
                <a:latin typeface="Kruti Dev 011" pitchFamily="2" charset="0"/>
              </a:rPr>
              <a:t> dh la[;k &amp; </a:t>
            </a:r>
            <a:endParaRPr lang="en-US" sz="2000" b="1" dirty="0">
              <a:latin typeface="Kruti Dev 011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76200"/>
            <a:ext cx="990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fodkl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[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k.M</a:t>
            </a:r>
            <a:r>
              <a:rPr lang="en-US" sz="2400" b="1" dirty="0" err="1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okj</a:t>
            </a:r>
            <a:r>
              <a:rPr lang="en-US" sz="2400" b="1" dirty="0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ntZ</a:t>
            </a:r>
            <a:r>
              <a:rPr lang="en-US" sz="2400" b="1" dirty="0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 la[;k o </a:t>
            </a:r>
            <a:r>
              <a:rPr lang="en-US" sz="2400" b="1" dirty="0" err="1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f’k</a:t>
            </a:r>
            <a:r>
              <a:rPr lang="en-US" sz="2400" b="1" dirty="0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{</a:t>
            </a:r>
            <a:r>
              <a:rPr lang="en-US" sz="2400" b="1" dirty="0" err="1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kd</a:t>
            </a:r>
            <a:r>
              <a:rPr lang="en-US" sz="2400" b="1" dirty="0" smtClean="0">
                <a:latin typeface="Kruti Dev 011" pitchFamily="2" charset="0"/>
                <a:ea typeface="Calibri" pitchFamily="34" charset="0"/>
                <a:cs typeface="Times New Roman" pitchFamily="18" charset="0"/>
              </a:rPr>
              <a:t> la[;k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47651" y="533400"/>
          <a:ext cx="9328150" cy="1981198"/>
        </p:xfrm>
        <a:graphic>
          <a:graphicData uri="http://schemas.openxmlformats.org/drawingml/2006/table">
            <a:tbl>
              <a:tblPr/>
              <a:tblGrid>
                <a:gridCol w="660401"/>
                <a:gridCol w="1145383"/>
                <a:gridCol w="1238249"/>
                <a:gridCol w="980280"/>
                <a:gridCol w="1293284"/>
                <a:gridCol w="980280"/>
                <a:gridCol w="939006"/>
                <a:gridCol w="1018118"/>
                <a:gridCol w="1073149"/>
              </a:tblGrid>
              <a:tr h="3846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l-Ø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</a:t>
                      </a:r>
                    </a:p>
                  </a:txBody>
                  <a:tcPr marL="7316" marR="7316" marT="6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fodkl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[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k.M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7316" marR="7316" marT="6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kk-izk-'kkyk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7316" marR="7316" marT="6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ntZ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</a:t>
                      </a:r>
                    </a:p>
                  </a:txBody>
                  <a:tcPr marL="7316" marR="7316" marT="6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kk-iw-ek-'kkyk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7316" marR="7316" marT="6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ntZ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la[;k </a:t>
                      </a:r>
                    </a:p>
                  </a:txBody>
                  <a:tcPr marL="7316" marR="7316" marT="6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izk-f'k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</a:p>
                  </a:txBody>
                  <a:tcPr marL="7316" marR="7316" marT="6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ek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7316" marR="7316" marT="6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dqy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f'k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{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kd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7316" marR="7316" marT="6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1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do/kkZ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188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20427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98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13411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755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396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1151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2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cksM+yk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290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25986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142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12651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877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478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1355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3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l-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yksgkjk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Kruti Dev 011" pitchFamily="2" charset="0"/>
                      </a:endParaRP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180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16194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95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10878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624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363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987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4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i.Mfj;k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311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32450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154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16740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928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/>
                        <a:t>598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1526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 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Kruti Dev 011" pitchFamily="2" charset="0"/>
                        </a:rPr>
                        <a:t>;ksx &amp; 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969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95057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489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53680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3184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1835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/>
                        <a:t>5019</a:t>
                      </a:r>
                    </a:p>
                  </a:txBody>
                  <a:tcPr marL="7316" marR="7316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57200" y="2590800"/>
            <a:ext cx="8337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8-  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egkfo|ky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;&amp; 05     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ikWyhVsDuhd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&amp;   01   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eRL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; &amp;    01    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uflZax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&amp;  01	  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vkbZ-Vh-vkbZ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&amp; 01        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d`f”k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&amp;     01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uoksn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1" pitchFamily="2" charset="0"/>
                <a:ea typeface="Calibri" pitchFamily="34" charset="0"/>
                <a:cs typeface="Times New Roman" pitchFamily="18" charset="0"/>
              </a:rPr>
              <a:t>; &amp;   01	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1" pitchFamily="2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6250" y="3276600"/>
            <a:ext cx="9410700" cy="3276600"/>
          </a:xfrm>
        </p:spPr>
        <p:txBody>
          <a:bodyPr>
            <a:noAutofit/>
          </a:bodyPr>
          <a:lstStyle/>
          <a:p>
            <a:pPr lvl="0" algn="l"/>
            <a:r>
              <a:rPr lang="en-US" sz="1800" b="1" dirty="0" smtClean="0">
                <a:latin typeface="Kruti Dev 011" pitchFamily="2" charset="0"/>
              </a:rPr>
              <a:t/>
            </a:r>
            <a:br>
              <a:rPr lang="en-US" sz="1800" b="1" dirty="0" smtClean="0">
                <a:latin typeface="Kruti Dev 011" pitchFamily="2" charset="0"/>
              </a:rPr>
            </a:br>
            <a:r>
              <a:rPr lang="en-US" sz="2000" b="1" dirty="0" smtClean="0">
                <a:latin typeface="Kruti Dev 011" pitchFamily="2" charset="0"/>
              </a:rPr>
              <a:t>9- </a:t>
            </a:r>
            <a:r>
              <a:rPr lang="en-US" sz="2000" b="1" dirty="0" err="1" smtClean="0">
                <a:latin typeface="Kruti Dev 011" pitchFamily="2" charset="0"/>
              </a:rPr>
              <a:t>vU</a:t>
            </a:r>
            <a:r>
              <a:rPr lang="en-US" sz="2000" b="1" dirty="0" smtClean="0">
                <a:latin typeface="Kruti Dev 011" pitchFamily="2" charset="0"/>
              </a:rPr>
              <a:t>; &amp; </a:t>
            </a:r>
            <a:r>
              <a:rPr lang="en-US" sz="1800" b="1" dirty="0" smtClean="0">
                <a:latin typeface="Kruti Dev 011" pitchFamily="2" charset="0"/>
              </a:rPr>
              <a:t/>
            </a:r>
            <a:br>
              <a:rPr lang="en-US" sz="1800" b="1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	</a:t>
            </a:r>
            <a:r>
              <a:rPr lang="en-US" sz="1800" b="1" dirty="0" err="1" smtClean="0">
                <a:latin typeface="Kruti Dev 011" pitchFamily="2" charset="0"/>
              </a:rPr>
              <a:t>ch-vkj-lh</a:t>
            </a:r>
            <a:r>
              <a:rPr lang="en-US" sz="1800" b="1" dirty="0" smtClean="0">
                <a:latin typeface="Kruti Dev 011" pitchFamily="2" charset="0"/>
              </a:rPr>
              <a:t>- </a:t>
            </a:r>
            <a:r>
              <a:rPr lang="en-US" sz="1800" b="1" dirty="0" err="1" smtClean="0">
                <a:latin typeface="Kruti Dev 011" pitchFamily="2" charset="0"/>
              </a:rPr>
              <a:t>laa</a:t>
            </a:r>
            <a:r>
              <a:rPr lang="en-US" sz="1800" b="1" dirty="0" smtClean="0">
                <a:latin typeface="Kruti Dev 011" pitchFamily="2" charset="0"/>
              </a:rPr>
              <a:t>[;k &amp;	    04        </a:t>
            </a:r>
            <a:r>
              <a:rPr lang="en-US" sz="1800" b="1" dirty="0" err="1" smtClean="0">
                <a:latin typeface="Kruti Dev 011" pitchFamily="2" charset="0"/>
              </a:rPr>
              <a:t>ch-vkj-ih</a:t>
            </a:r>
            <a:r>
              <a:rPr lang="en-US" sz="1800" b="1" dirty="0" smtClean="0">
                <a:latin typeface="Kruti Dev 011" pitchFamily="2" charset="0"/>
              </a:rPr>
              <a:t>- &amp;    20         </a:t>
            </a:r>
            <a:r>
              <a:rPr lang="en-US" sz="1800" b="1" dirty="0" err="1" smtClean="0">
                <a:latin typeface="Kruti Dev 011" pitchFamily="2" charset="0"/>
              </a:rPr>
              <a:t>ladqy</a:t>
            </a:r>
            <a:r>
              <a:rPr lang="en-US" sz="1800" b="1" dirty="0" smtClean="0">
                <a:latin typeface="Kruti Dev 011" pitchFamily="2" charset="0"/>
              </a:rPr>
              <a:t> la[;k &amp;  90    </a:t>
            </a:r>
            <a:r>
              <a:rPr lang="en-US" sz="1800" dirty="0" smtClean="0">
                <a:latin typeface="Kruti Dev 011" pitchFamily="2" charset="0"/>
              </a:rPr>
              <a:t/>
            </a:r>
            <a:br>
              <a:rPr lang="en-US" sz="1800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  	 </a:t>
            </a:r>
            <a:r>
              <a:rPr lang="en-US" sz="1800" b="1" dirty="0" err="1" smtClean="0">
                <a:latin typeface="Kruti Dev 011" pitchFamily="2" charset="0"/>
              </a:rPr>
              <a:t>ladqy</a:t>
            </a:r>
            <a:r>
              <a:rPr lang="en-US" sz="1800" b="1" dirty="0" smtClean="0">
                <a:latin typeface="Kruti Dev 011" pitchFamily="2" charset="0"/>
              </a:rPr>
              <a:t> </a:t>
            </a:r>
            <a:r>
              <a:rPr lang="en-US" sz="1800" b="1" dirty="0" err="1" smtClean="0">
                <a:latin typeface="Kruti Dev 011" pitchFamily="2" charset="0"/>
              </a:rPr>
              <a:t>leUo;d</a:t>
            </a:r>
            <a:r>
              <a:rPr lang="en-US" sz="1800" b="1" dirty="0" smtClean="0">
                <a:latin typeface="Kruti Dev 011" pitchFamily="2" charset="0"/>
              </a:rPr>
              <a:t>&amp;  	    90       </a:t>
            </a:r>
            <a:r>
              <a:rPr lang="en-US" sz="1800" b="1" dirty="0" err="1" smtClean="0">
                <a:latin typeface="Kruti Dev 011" pitchFamily="2" charset="0"/>
              </a:rPr>
              <a:t>ladqy</a:t>
            </a:r>
            <a:r>
              <a:rPr lang="en-US" sz="1800" b="1" dirty="0" smtClean="0">
                <a:latin typeface="Kruti Dev 011" pitchFamily="2" charset="0"/>
              </a:rPr>
              <a:t> </a:t>
            </a:r>
            <a:r>
              <a:rPr lang="en-US" sz="1800" b="1" dirty="0" err="1" smtClean="0">
                <a:latin typeface="Kruti Dev 011" pitchFamily="2" charset="0"/>
              </a:rPr>
              <a:t>izHkkjh</a:t>
            </a:r>
            <a:r>
              <a:rPr lang="en-US" sz="1800" b="1" dirty="0" smtClean="0">
                <a:latin typeface="Kruti Dev 011" pitchFamily="2" charset="0"/>
              </a:rPr>
              <a:t>&amp;    90        </a:t>
            </a:r>
            <a:r>
              <a:rPr lang="en-US" sz="1800" b="1" dirty="0" err="1" smtClean="0">
                <a:latin typeface="Kruti Dev 011" pitchFamily="2" charset="0"/>
              </a:rPr>
              <a:t>vkJe</a:t>
            </a:r>
            <a:r>
              <a:rPr lang="en-US" sz="1800" b="1" dirty="0" smtClean="0">
                <a:latin typeface="Kruti Dev 011" pitchFamily="2" charset="0"/>
              </a:rPr>
              <a:t> ‘</a:t>
            </a:r>
            <a:r>
              <a:rPr lang="en-US" sz="1800" b="1" dirty="0" err="1" smtClean="0">
                <a:latin typeface="Kruti Dev 011" pitchFamily="2" charset="0"/>
              </a:rPr>
              <a:t>kkyk;sa</a:t>
            </a:r>
            <a:r>
              <a:rPr lang="en-US" sz="1800" b="1" dirty="0" smtClean="0">
                <a:latin typeface="Kruti Dev 011" pitchFamily="2" charset="0"/>
              </a:rPr>
              <a:t> &amp;  94        </a:t>
            </a:r>
            <a:r>
              <a:rPr lang="en-US" sz="1800" dirty="0" smtClean="0">
                <a:latin typeface="Kruti Dev 011" pitchFamily="2" charset="0"/>
              </a:rPr>
              <a:t/>
            </a:r>
            <a:br>
              <a:rPr lang="en-US" sz="1800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      	       </a:t>
            </a:r>
            <a:r>
              <a:rPr lang="en-US" sz="1800" b="1" dirty="0" err="1" smtClean="0">
                <a:latin typeface="Kruti Dev 011" pitchFamily="2" charset="0"/>
              </a:rPr>
              <a:t>ds</a:t>
            </a:r>
            <a:r>
              <a:rPr lang="en-US" sz="1800" b="1" dirty="0" smtClean="0">
                <a:latin typeface="Kruti Dev 011" pitchFamily="2" charset="0"/>
              </a:rPr>
              <a:t>-</a:t>
            </a:r>
            <a:r>
              <a:rPr lang="en-US" sz="1800" b="1" dirty="0" err="1" smtClean="0">
                <a:latin typeface="Kruti Dev 011" pitchFamily="2" charset="0"/>
              </a:rPr>
              <a:t>th</a:t>
            </a:r>
            <a:r>
              <a:rPr lang="en-US" sz="1800" b="1" dirty="0" smtClean="0">
                <a:latin typeface="Kruti Dev 011" pitchFamily="2" charset="0"/>
              </a:rPr>
              <a:t>-oh- &amp;      04          </a:t>
            </a:r>
            <a:r>
              <a:rPr lang="en-US" sz="1800" b="1" dirty="0" err="1" smtClean="0">
                <a:latin typeface="Kruti Dev 011" pitchFamily="2" charset="0"/>
              </a:rPr>
              <a:t>Mk;esVjh</a:t>
            </a:r>
            <a:r>
              <a:rPr lang="en-US" sz="1800" b="1" dirty="0" smtClean="0">
                <a:latin typeface="Kruti Dev 011" pitchFamily="2" charset="0"/>
              </a:rPr>
              <a:t> &amp;   04          </a:t>
            </a:r>
            <a:r>
              <a:rPr lang="en-US" sz="1800" b="1" dirty="0" err="1" smtClean="0">
                <a:latin typeface="Kruti Dev 011" pitchFamily="2" charset="0"/>
              </a:rPr>
              <a:t>ekWMy</a:t>
            </a:r>
            <a:r>
              <a:rPr lang="en-US" sz="1800" b="1" dirty="0" smtClean="0">
                <a:latin typeface="Kruti Dev 011" pitchFamily="2" charset="0"/>
              </a:rPr>
              <a:t> </a:t>
            </a:r>
            <a:r>
              <a:rPr lang="en-US" sz="1800" b="1" dirty="0" err="1" smtClean="0">
                <a:latin typeface="Kruti Dev 011" pitchFamily="2" charset="0"/>
              </a:rPr>
              <a:t>Ldwy</a:t>
            </a:r>
            <a:r>
              <a:rPr lang="en-US" sz="1800" b="1" dirty="0" smtClean="0">
                <a:latin typeface="Kruti Dev 011" pitchFamily="2" charset="0"/>
              </a:rPr>
              <a:t>&amp;   03   </a:t>
            </a:r>
            <a:r>
              <a:rPr lang="en-US" sz="1800" dirty="0" smtClean="0">
                <a:latin typeface="Kruti Dev 011" pitchFamily="2" charset="0"/>
              </a:rPr>
              <a:t/>
            </a:r>
            <a:br>
              <a:rPr lang="en-US" sz="1800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           </a:t>
            </a:r>
            <a:r>
              <a:rPr lang="en-US" sz="1800" b="1" dirty="0" err="1" smtClean="0">
                <a:latin typeface="Kruti Dev 011" pitchFamily="2" charset="0"/>
              </a:rPr>
              <a:t>eq</a:t>
            </a:r>
            <a:r>
              <a:rPr lang="en-US" sz="1800" b="1" dirty="0" smtClean="0">
                <a:latin typeface="Kruti Dev 011" pitchFamily="2" charset="0"/>
              </a:rPr>
              <a:t>[; </a:t>
            </a:r>
            <a:r>
              <a:rPr lang="en-US" sz="1800" b="1" dirty="0" err="1" smtClean="0">
                <a:latin typeface="Kruti Dev 011" pitchFamily="2" charset="0"/>
              </a:rPr>
              <a:t>O;kolk</a:t>
            </a:r>
            <a:r>
              <a:rPr lang="en-US" sz="1800" b="1" dirty="0" smtClean="0">
                <a:latin typeface="Kruti Dev 011" pitchFamily="2" charset="0"/>
              </a:rPr>
              <a:t>; &amp;     </a:t>
            </a:r>
            <a:r>
              <a:rPr lang="en-US" sz="1800" b="1" dirty="0" err="1" smtClean="0">
                <a:latin typeface="Kruti Dev 011" pitchFamily="2" charset="0"/>
              </a:rPr>
              <a:t>d`f”k</a:t>
            </a:r>
            <a:r>
              <a:rPr lang="en-US" sz="1800" b="1" dirty="0" smtClean="0">
                <a:latin typeface="Kruti Dev 011" pitchFamily="2" charset="0"/>
              </a:rPr>
              <a:t>        </a:t>
            </a:r>
            <a:r>
              <a:rPr lang="en-US" sz="1800" b="1" dirty="0" err="1" smtClean="0">
                <a:latin typeface="Kruti Dev 011" pitchFamily="2" charset="0"/>
              </a:rPr>
              <a:t>eq</a:t>
            </a:r>
            <a:r>
              <a:rPr lang="en-US" sz="1800" b="1" dirty="0" smtClean="0">
                <a:latin typeface="Kruti Dev 011" pitchFamily="2" charset="0"/>
              </a:rPr>
              <a:t>[; [</a:t>
            </a:r>
            <a:r>
              <a:rPr lang="en-US" sz="1800" b="1" dirty="0" err="1" smtClean="0">
                <a:latin typeface="Kruti Dev 011" pitchFamily="2" charset="0"/>
              </a:rPr>
              <a:t>kfut</a:t>
            </a:r>
            <a:r>
              <a:rPr lang="en-US" sz="1800" b="1" dirty="0" smtClean="0">
                <a:latin typeface="Kruti Dev 011" pitchFamily="2" charset="0"/>
              </a:rPr>
              <a:t>&amp;  </a:t>
            </a:r>
            <a:r>
              <a:rPr lang="en-US" sz="1800" b="1" dirty="0" err="1" smtClean="0">
                <a:latin typeface="Kruti Dev 011" pitchFamily="2" charset="0"/>
              </a:rPr>
              <a:t>ckDlkbZV</a:t>
            </a:r>
            <a:r>
              <a:rPr lang="en-US" sz="1800" dirty="0" smtClean="0">
                <a:latin typeface="Kruti Dev 011" pitchFamily="2" charset="0"/>
              </a:rPr>
              <a:t/>
            </a:r>
            <a:br>
              <a:rPr lang="en-US" sz="1800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   	    </a:t>
            </a:r>
            <a:r>
              <a:rPr lang="en-US" sz="1800" b="1" dirty="0" err="1" smtClean="0">
                <a:latin typeface="Kruti Dev 011" pitchFamily="2" charset="0"/>
              </a:rPr>
              <a:t>eq</a:t>
            </a:r>
            <a:r>
              <a:rPr lang="en-US" sz="1800" b="1" dirty="0" smtClean="0">
                <a:latin typeface="Kruti Dev 011" pitchFamily="2" charset="0"/>
              </a:rPr>
              <a:t>[; </a:t>
            </a:r>
            <a:r>
              <a:rPr lang="en-US" sz="1800" b="1" dirty="0" err="1" smtClean="0">
                <a:latin typeface="Kruti Dev 011" pitchFamily="2" charset="0"/>
              </a:rPr>
              <a:t>Qly</a:t>
            </a:r>
            <a:r>
              <a:rPr lang="en-US" sz="1800" b="1" dirty="0" smtClean="0">
                <a:latin typeface="Kruti Dev 011" pitchFamily="2" charset="0"/>
              </a:rPr>
              <a:t> &amp;   /</a:t>
            </a:r>
            <a:r>
              <a:rPr lang="en-US" sz="1800" b="1" dirty="0" err="1" smtClean="0">
                <a:latin typeface="Kruti Dev 011" pitchFamily="2" charset="0"/>
              </a:rPr>
              <a:t>kku</a:t>
            </a:r>
            <a:r>
              <a:rPr lang="en-US" sz="1800" b="1" dirty="0" smtClean="0">
                <a:latin typeface="Kruti Dev 011" pitchFamily="2" charset="0"/>
              </a:rPr>
              <a:t>] </a:t>
            </a:r>
            <a:r>
              <a:rPr lang="en-US" sz="1800" b="1" dirty="0" err="1" smtClean="0">
                <a:latin typeface="Kruti Dev 011" pitchFamily="2" charset="0"/>
              </a:rPr>
              <a:t>puk</a:t>
            </a:r>
            <a:r>
              <a:rPr lang="en-US" sz="1800" b="1" dirty="0" smtClean="0">
                <a:latin typeface="Kruti Dev 011" pitchFamily="2" charset="0"/>
              </a:rPr>
              <a:t>] </a:t>
            </a:r>
            <a:r>
              <a:rPr lang="en-US" sz="1800" b="1" dirty="0" err="1" smtClean="0">
                <a:latin typeface="Kruti Dev 011" pitchFamily="2" charset="0"/>
              </a:rPr>
              <a:t>xUUkk</a:t>
            </a:r>
            <a:r>
              <a:rPr lang="en-US" sz="1800" b="1" dirty="0" smtClean="0">
                <a:latin typeface="Kruti Dev 011" pitchFamily="2" charset="0"/>
              </a:rPr>
              <a:t>] </a:t>
            </a:r>
            <a:r>
              <a:rPr lang="en-US" sz="1800" b="1" dirty="0" err="1" smtClean="0">
                <a:latin typeface="Kruti Dev 011" pitchFamily="2" charset="0"/>
              </a:rPr>
              <a:t>lks;kchu</a:t>
            </a:r>
            <a:r>
              <a:rPr lang="en-US" sz="1800" dirty="0" smtClean="0">
                <a:latin typeface="Kruti Dev 011" pitchFamily="2" charset="0"/>
              </a:rPr>
              <a:t/>
            </a:r>
            <a:br>
              <a:rPr lang="en-US" sz="1800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  	  </a:t>
            </a:r>
            <a:r>
              <a:rPr lang="en-US" sz="1800" b="1" dirty="0" err="1" smtClean="0">
                <a:latin typeface="Kruti Dev 011" pitchFamily="2" charset="0"/>
              </a:rPr>
              <a:t>n’kZuh</a:t>
            </a:r>
            <a:r>
              <a:rPr lang="en-US" sz="1800" b="1" dirty="0" smtClean="0">
                <a:latin typeface="Kruti Dev 011" pitchFamily="2" charset="0"/>
              </a:rPr>
              <a:t>; </a:t>
            </a:r>
            <a:r>
              <a:rPr lang="en-US" sz="1800" b="1" dirty="0" err="1" smtClean="0">
                <a:latin typeface="Kruti Dev 011" pitchFamily="2" charset="0"/>
              </a:rPr>
              <a:t>LFky</a:t>
            </a:r>
            <a:r>
              <a:rPr lang="en-US" sz="1800" b="1" dirty="0" smtClean="0">
                <a:latin typeface="Kruti Dev 011" pitchFamily="2" charset="0"/>
              </a:rPr>
              <a:t> &amp;    </a:t>
            </a:r>
            <a:r>
              <a:rPr lang="en-US" sz="1800" b="1" dirty="0" err="1" smtClean="0">
                <a:latin typeface="Kruti Dev 011" pitchFamily="2" charset="0"/>
              </a:rPr>
              <a:t>Hkksjenso</a:t>
            </a:r>
            <a:r>
              <a:rPr lang="en-US" sz="1800" b="1" dirty="0" smtClean="0">
                <a:latin typeface="Kruti Dev 011" pitchFamily="2" charset="0"/>
              </a:rPr>
              <a:t>] </a:t>
            </a:r>
            <a:r>
              <a:rPr lang="en-US" sz="1800" b="1" dirty="0" err="1" smtClean="0">
                <a:latin typeface="Kruti Dev 011" pitchFamily="2" charset="0"/>
              </a:rPr>
              <a:t>ipjkgh</a:t>
            </a:r>
            <a:r>
              <a:rPr lang="en-US" sz="1800" b="1" dirty="0" smtClean="0">
                <a:latin typeface="Kruti Dev 011" pitchFamily="2" charset="0"/>
              </a:rPr>
              <a:t>] </a:t>
            </a:r>
            <a:r>
              <a:rPr lang="en-US" sz="1800" b="1" dirty="0" err="1" smtClean="0">
                <a:latin typeface="Kruti Dev 011" pitchFamily="2" charset="0"/>
              </a:rPr>
              <a:t>tys’oj</a:t>
            </a:r>
            <a:r>
              <a:rPr lang="en-US" sz="1800" b="1" dirty="0" smtClean="0">
                <a:latin typeface="Kruti Dev 011" pitchFamily="2" charset="0"/>
              </a:rPr>
              <a:t> </a:t>
            </a:r>
            <a:r>
              <a:rPr lang="en-US" sz="1800" b="1" dirty="0" err="1" smtClean="0">
                <a:latin typeface="Kruti Dev 011" pitchFamily="2" charset="0"/>
              </a:rPr>
              <a:t>egknso</a:t>
            </a:r>
            <a:r>
              <a:rPr lang="en-US" sz="1800" b="1" dirty="0" smtClean="0">
                <a:latin typeface="Kruti Dev 011" pitchFamily="2" charset="0"/>
              </a:rPr>
              <a:t> </a:t>
            </a:r>
            <a:r>
              <a:rPr lang="en-US" sz="1800" b="1" dirty="0" err="1" smtClean="0">
                <a:latin typeface="Kruti Dev 011" pitchFamily="2" charset="0"/>
              </a:rPr>
              <a:t>Mksaxfj;k</a:t>
            </a:r>
            <a:r>
              <a:rPr lang="en-US" sz="1800" b="1" dirty="0" smtClean="0">
                <a:latin typeface="Kruti Dev 011" pitchFamily="2" charset="0"/>
              </a:rPr>
              <a:t>] </a:t>
            </a:r>
            <a:r>
              <a:rPr lang="en-US" sz="1800" b="1" dirty="0" err="1" smtClean="0">
                <a:latin typeface="Kruti Dev 011" pitchFamily="2" charset="0"/>
              </a:rPr>
              <a:t>dkeBh</a:t>
            </a:r>
            <a:r>
              <a:rPr lang="en-US" sz="1800" dirty="0" smtClean="0">
                <a:latin typeface="Kruti Dev 011" pitchFamily="2" charset="0"/>
              </a:rPr>
              <a:t/>
            </a:r>
            <a:br>
              <a:rPr lang="en-US" sz="1800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    	     </a:t>
            </a:r>
            <a:r>
              <a:rPr lang="en-US" sz="1800" b="1" dirty="0" err="1" smtClean="0">
                <a:latin typeface="Kruti Dev 011" pitchFamily="2" charset="0"/>
              </a:rPr>
              <a:t>izeq</a:t>
            </a:r>
            <a:r>
              <a:rPr lang="en-US" sz="1800" b="1" dirty="0" smtClean="0">
                <a:latin typeface="Kruti Dev 011" pitchFamily="2" charset="0"/>
              </a:rPr>
              <a:t>[k unh &amp;   </a:t>
            </a:r>
            <a:r>
              <a:rPr lang="en-US" sz="1800" b="1" dirty="0" err="1" smtClean="0">
                <a:latin typeface="Kruti Dev 011" pitchFamily="2" charset="0"/>
              </a:rPr>
              <a:t>gkQ</a:t>
            </a:r>
            <a:r>
              <a:rPr lang="en-US" sz="1800" b="1" dirty="0" smtClean="0">
                <a:latin typeface="Kruti Dev 011" pitchFamily="2" charset="0"/>
              </a:rPr>
              <a:t> unh] </a:t>
            </a:r>
            <a:r>
              <a:rPr lang="en-US" sz="1800" b="1" dirty="0" err="1" smtClean="0">
                <a:latin typeface="Kruti Dev 011" pitchFamily="2" charset="0"/>
              </a:rPr>
              <a:t>ladjh</a:t>
            </a:r>
            <a:r>
              <a:rPr lang="en-US" sz="1800" b="1" dirty="0" smtClean="0">
                <a:latin typeface="Kruti Dev 011" pitchFamily="2" charset="0"/>
              </a:rPr>
              <a:t>] </a:t>
            </a:r>
            <a:r>
              <a:rPr lang="en-US" sz="1800" b="1" dirty="0" err="1" smtClean="0">
                <a:latin typeface="Kruti Dev 011" pitchFamily="2" charset="0"/>
              </a:rPr>
              <a:t>Qksd</a:t>
            </a:r>
            <a:r>
              <a:rPr lang="en-US" sz="1800" b="1" dirty="0" smtClean="0">
                <a:latin typeface="Kruti Dev 011" pitchFamily="2" charset="0"/>
              </a:rPr>
              <a:t> unh] </a:t>
            </a:r>
            <a:r>
              <a:rPr lang="en-US" sz="1800" b="1" dirty="0" err="1" smtClean="0">
                <a:latin typeface="Kruti Dev 011" pitchFamily="2" charset="0"/>
              </a:rPr>
              <a:t>vkxj</a:t>
            </a:r>
            <a:r>
              <a:rPr lang="en-US" sz="1800" b="1" dirty="0" smtClean="0">
                <a:latin typeface="Kruti Dev 011" pitchFamily="2" charset="0"/>
              </a:rPr>
              <a:t> unh</a:t>
            </a:r>
            <a:r>
              <a:rPr lang="en-US" sz="1800" dirty="0" smtClean="0">
                <a:latin typeface="Kruti Dev 011" pitchFamily="2" charset="0"/>
              </a:rPr>
              <a:t/>
            </a:r>
            <a:br>
              <a:rPr lang="en-US" sz="1800" dirty="0" smtClean="0">
                <a:latin typeface="Kruti Dev 011" pitchFamily="2" charset="0"/>
              </a:rPr>
            </a:br>
            <a:r>
              <a:rPr lang="en-US" sz="1800" dirty="0" smtClean="0">
                <a:latin typeface="Kruti Dev 011" pitchFamily="2" charset="0"/>
              </a:rPr>
              <a:t>         </a:t>
            </a:r>
            <a:r>
              <a:rPr lang="en-US" sz="1800" b="1" dirty="0" err="1" smtClean="0">
                <a:latin typeface="Kruti Dev 011" pitchFamily="2" charset="0"/>
              </a:rPr>
              <a:t>izeq</a:t>
            </a:r>
            <a:r>
              <a:rPr lang="en-US" sz="1800" b="1" dirty="0" smtClean="0">
                <a:latin typeface="Kruti Dev 011" pitchFamily="2" charset="0"/>
              </a:rPr>
              <a:t>[k </a:t>
            </a:r>
            <a:r>
              <a:rPr lang="en-US" sz="1800" b="1" dirty="0" err="1" smtClean="0">
                <a:latin typeface="Kruti Dev 011" pitchFamily="2" charset="0"/>
              </a:rPr>
              <a:t>tutkfr;kW</a:t>
            </a:r>
            <a:r>
              <a:rPr lang="en-US" sz="1800" b="1" dirty="0" smtClean="0">
                <a:latin typeface="Kruti Dev 011" pitchFamily="2" charset="0"/>
              </a:rPr>
              <a:t> &amp;  </a:t>
            </a:r>
            <a:r>
              <a:rPr lang="en-US" sz="1800" b="1" dirty="0" err="1" smtClean="0">
                <a:latin typeface="Kruti Dev 011" pitchFamily="2" charset="0"/>
              </a:rPr>
              <a:t>xksM</a:t>
            </a:r>
            <a:r>
              <a:rPr lang="en-US" sz="1800" b="1" dirty="0" smtClean="0">
                <a:latin typeface="Kruti Dev 011" pitchFamily="2" charset="0"/>
              </a:rPr>
              <a:t>+] </a:t>
            </a:r>
            <a:r>
              <a:rPr lang="en-US" sz="1800" b="1" dirty="0" err="1" smtClean="0">
                <a:latin typeface="Kruti Dev 011" pitchFamily="2" charset="0"/>
              </a:rPr>
              <a:t>cSxk</a:t>
            </a:r>
            <a:r>
              <a:rPr lang="en-US" sz="1800" b="1" dirty="0" smtClean="0">
                <a:latin typeface="Kruti Dev 011" pitchFamily="2" charset="0"/>
              </a:rPr>
              <a:t>]     </a:t>
            </a:r>
            <a:br>
              <a:rPr lang="en-US" sz="1800" b="1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             </a:t>
            </a:r>
            <a:r>
              <a:rPr lang="en-US" sz="1800" b="1" dirty="0" err="1" smtClean="0">
                <a:latin typeface="Kruti Dev 011" pitchFamily="2" charset="0"/>
              </a:rPr>
              <a:t>izeq</a:t>
            </a:r>
            <a:r>
              <a:rPr lang="en-US" sz="1800" b="1" dirty="0" smtClean="0">
                <a:latin typeface="Kruti Dev 011" pitchFamily="2" charset="0"/>
              </a:rPr>
              <a:t>[k </a:t>
            </a:r>
            <a:r>
              <a:rPr lang="en-US" sz="1800" b="1" dirty="0" err="1" smtClean="0">
                <a:latin typeface="Kruti Dev 011" pitchFamily="2" charset="0"/>
              </a:rPr>
              <a:t>m|ksx</a:t>
            </a:r>
            <a:r>
              <a:rPr lang="en-US" sz="1800" b="1" dirty="0" smtClean="0">
                <a:latin typeface="Kruti Dev 011" pitchFamily="2" charset="0"/>
              </a:rPr>
              <a:t> &amp;  ‘</a:t>
            </a:r>
            <a:r>
              <a:rPr lang="en-US" sz="1800" b="1" dirty="0" err="1" smtClean="0">
                <a:latin typeface="Kruti Dev 011" pitchFamily="2" charset="0"/>
              </a:rPr>
              <a:t>kDdj</a:t>
            </a:r>
            <a:r>
              <a:rPr lang="en-US" sz="1800" b="1" dirty="0" smtClean="0">
                <a:latin typeface="Kruti Dev 011" pitchFamily="2" charset="0"/>
              </a:rPr>
              <a:t> </a:t>
            </a:r>
            <a:r>
              <a:rPr lang="en-US" sz="1800" b="1" dirty="0" err="1" smtClean="0">
                <a:latin typeface="Kruti Dev 011" pitchFamily="2" charset="0"/>
              </a:rPr>
              <a:t>dkj</a:t>
            </a:r>
            <a:r>
              <a:rPr lang="en-US" sz="1800" b="1" dirty="0" smtClean="0">
                <a:latin typeface="Kruti Dev 011" pitchFamily="2" charset="0"/>
              </a:rPr>
              <a:t>[</a:t>
            </a:r>
            <a:r>
              <a:rPr lang="en-US" sz="1800" b="1" dirty="0" err="1" smtClean="0">
                <a:latin typeface="Kruti Dev 011" pitchFamily="2" charset="0"/>
              </a:rPr>
              <a:t>kkuk</a:t>
            </a:r>
            <a:r>
              <a:rPr lang="en-US" sz="1800" dirty="0" smtClean="0">
                <a:latin typeface="Kruti Dev 011" pitchFamily="2" charset="0"/>
              </a:rPr>
              <a:t/>
            </a:r>
            <a:br>
              <a:rPr lang="en-US" sz="1800" dirty="0" smtClean="0">
                <a:latin typeface="Kruti Dev 011" pitchFamily="2" charset="0"/>
              </a:rPr>
            </a:br>
            <a:r>
              <a:rPr lang="en-US" sz="1800" dirty="0" smtClean="0">
                <a:latin typeface="Kruti Dev 011" pitchFamily="2" charset="0"/>
              </a:rPr>
              <a:t>        </a:t>
            </a:r>
            <a:r>
              <a:rPr lang="en-US" sz="1800" b="1" dirty="0" err="1" smtClean="0">
                <a:latin typeface="Kruti Dev 011" pitchFamily="2" charset="0"/>
              </a:rPr>
              <a:t>izeq</a:t>
            </a:r>
            <a:r>
              <a:rPr lang="en-US" sz="1800" b="1" dirty="0" smtClean="0">
                <a:latin typeface="Kruti Dev 011" pitchFamily="2" charset="0"/>
              </a:rPr>
              <a:t>[k </a:t>
            </a:r>
            <a:r>
              <a:rPr lang="en-US" sz="1800" b="1" dirty="0" err="1" smtClean="0">
                <a:latin typeface="Kruti Dev 011" pitchFamily="2" charset="0"/>
              </a:rPr>
              <a:t>vk</a:t>
            </a:r>
            <a:r>
              <a:rPr lang="en-US" sz="1800" b="1" dirty="0" smtClean="0">
                <a:latin typeface="Kruti Dev 011" pitchFamily="2" charset="0"/>
              </a:rPr>
              <a:t>; </a:t>
            </a:r>
            <a:r>
              <a:rPr lang="en-US" sz="1800" b="1" dirty="0" err="1" smtClean="0">
                <a:latin typeface="Kruti Dev 011" pitchFamily="2" charset="0"/>
              </a:rPr>
              <a:t>ds</a:t>
            </a:r>
            <a:r>
              <a:rPr lang="en-US" sz="1800" b="1" dirty="0" smtClean="0">
                <a:latin typeface="Kruti Dev 011" pitchFamily="2" charset="0"/>
              </a:rPr>
              <a:t> </a:t>
            </a:r>
            <a:r>
              <a:rPr lang="en-US" sz="1800" b="1" dirty="0" err="1" smtClean="0">
                <a:latin typeface="Kruti Dev 011" pitchFamily="2" charset="0"/>
              </a:rPr>
              <a:t>Jksr</a:t>
            </a:r>
            <a:r>
              <a:rPr lang="en-US" sz="1800" b="1" dirty="0" smtClean="0">
                <a:latin typeface="Kruti Dev 011" pitchFamily="2" charset="0"/>
              </a:rPr>
              <a:t>&amp;   </a:t>
            </a:r>
            <a:r>
              <a:rPr lang="en-US" sz="1800" b="1" dirty="0" err="1" smtClean="0">
                <a:latin typeface="Kruti Dev 011" pitchFamily="2" charset="0"/>
              </a:rPr>
              <a:t>d`f”k</a:t>
            </a:r>
            <a:r>
              <a:rPr lang="en-US" sz="1800" b="1" dirty="0" smtClean="0">
                <a:latin typeface="Kruti Dev 011" pitchFamily="2" charset="0"/>
              </a:rPr>
              <a:t>       </a:t>
            </a:r>
            <a:br>
              <a:rPr lang="en-US" sz="1800" b="1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            </a:t>
            </a:r>
            <a:r>
              <a:rPr lang="en-US" sz="1800" b="1" dirty="0" err="1" smtClean="0">
                <a:latin typeface="Kruti Dev 011" pitchFamily="2" charset="0"/>
              </a:rPr>
              <a:t>izeq</a:t>
            </a:r>
            <a:r>
              <a:rPr lang="en-US" sz="1800" b="1" dirty="0" smtClean="0">
                <a:latin typeface="Kruti Dev 011" pitchFamily="2" charset="0"/>
              </a:rPr>
              <a:t>[k </a:t>
            </a:r>
            <a:r>
              <a:rPr lang="en-US" sz="1800" b="1" dirty="0" err="1" smtClean="0">
                <a:latin typeface="Kruti Dev 011" pitchFamily="2" charset="0"/>
              </a:rPr>
              <a:t>cksfy;kW</a:t>
            </a:r>
            <a:r>
              <a:rPr lang="en-US" sz="1800" b="1" dirty="0" smtClean="0">
                <a:latin typeface="Kruti Dev 011" pitchFamily="2" charset="0"/>
              </a:rPr>
              <a:t> &amp;  </a:t>
            </a:r>
            <a:r>
              <a:rPr lang="en-US" sz="1800" b="1" dirty="0" err="1" smtClean="0">
                <a:latin typeface="Kruti Dev 011" pitchFamily="2" charset="0"/>
              </a:rPr>
              <a:t>NŸkhlx</a:t>
            </a:r>
            <a:r>
              <a:rPr lang="en-US" sz="1800" b="1" dirty="0" smtClean="0">
                <a:latin typeface="Kruti Dev 011" pitchFamily="2" charset="0"/>
              </a:rPr>
              <a:t>&lt;h] </a:t>
            </a:r>
            <a:r>
              <a:rPr lang="en-US" sz="1800" b="1" dirty="0" err="1" smtClean="0">
                <a:latin typeface="Kruti Dev 011" pitchFamily="2" charset="0"/>
              </a:rPr>
              <a:t>cSxk</a:t>
            </a:r>
            <a:r>
              <a:rPr lang="en-US" sz="1800" b="1" dirty="0" smtClean="0">
                <a:latin typeface="Kruti Dev 011" pitchFamily="2" charset="0"/>
              </a:rPr>
              <a:t>] </a:t>
            </a:r>
            <a:r>
              <a:rPr lang="en-US" sz="1800" b="1" dirty="0" err="1" smtClean="0">
                <a:latin typeface="Kruti Dev 011" pitchFamily="2" charset="0"/>
              </a:rPr>
              <a:t>xksM+h</a:t>
            </a:r>
            <a:r>
              <a:rPr lang="en-US" sz="1800" dirty="0" smtClean="0">
                <a:latin typeface="Kruti Dev 011" pitchFamily="2" charset="0"/>
              </a:rPr>
              <a:t/>
            </a:r>
            <a:br>
              <a:rPr lang="en-US" sz="1800" dirty="0" smtClean="0">
                <a:latin typeface="Kruti Dev 011" pitchFamily="2" charset="0"/>
              </a:rPr>
            </a:br>
            <a:r>
              <a:rPr lang="en-US" sz="1800" b="1" dirty="0" smtClean="0">
                <a:latin typeface="Kruti Dev 011" pitchFamily="2" charset="0"/>
              </a:rPr>
              <a:t> </a:t>
            </a:r>
            <a:endParaRPr lang="en-US" sz="1800" dirty="0">
              <a:latin typeface="Kruti Dev 011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4524</Words>
  <Application>Microsoft Office PowerPoint</Application>
  <PresentationFormat>A4 Paper (210x297 mm)</PresentationFormat>
  <Paragraphs>897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 9- vU; &amp;   ch-vkj-lh- laa[;k &amp;     04        ch-vkj-ih- &amp;    20         ladqy la[;k &amp;  90         ladqy leUo;d&amp;       90       ladqy izHkkjh&amp;    90        vkJe ‘kkyk;sa &amp;  94                       ds-th-oh- &amp;      04          Mk;esVjh &amp;   04          ekWMy Ldwy&amp;   03               eq[; O;kolk; &amp;     d`f”k        eq[; [kfut&amp;  ckDlkbZV         eq[; Qly &amp;   /kku] puk] xUUkk] lks;kchu      n’kZuh; LFky &amp;    Hkksjenso] ipjkgh] tys’oj egknso Mksaxfj;k] dkeBh           izeq[k unh &amp;   gkQ unh] ladjh] Qksd unh] vkxj unh          izeq[k tutkfr;kW &amp;  xksM+] cSxk]                   izeq[k m|ksx &amp;  ‘kDdj dkj[kkuk         izeq[k vk; ds Jksr&amp;   d`f”k                    izeq[k cksfy;kW &amp;  NŸkhlx&lt;h] cSxk] xksM+h  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GYANDDEP COM</dc:creator>
  <cp:lastModifiedBy>GYANDDEP COM</cp:lastModifiedBy>
  <cp:revision>90</cp:revision>
  <dcterms:created xsi:type="dcterms:W3CDTF">2014-01-14T21:11:14Z</dcterms:created>
  <dcterms:modified xsi:type="dcterms:W3CDTF">2017-04-06T10:20:47Z</dcterms:modified>
</cp:coreProperties>
</file>